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282" r:id="rId27"/>
    <p:sldId id="283" r:id="rId28"/>
    <p:sldId id="284" r:id="rId29"/>
    <p:sldId id="285" r:id="rId30"/>
    <p:sldId id="286" r:id="rId31"/>
    <p:sldId id="287" r:id="rId32"/>
    <p:sldId id="288" r:id="rId33"/>
  </p:sldIdLst>
  <p:sldSz cx="18288000" cy="10287000"/>
  <p:notesSz cx="6858000" cy="9144000"/>
  <p:embeddedFontLst>
    <p:embeddedFont>
      <p:font typeface="Arial Bold" panose="020B0802020202020204" pitchFamily="34" charset="77"/>
      <p:regular r:id="rId35"/>
      <p:bold r:id="rId36"/>
    </p:embeddedFont>
    <p:embeddedFont>
      <p:font typeface="Bobby Jones" pitchFamily="2" charset="0"/>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DM Sans" pitchFamily="2" charset="77"/>
      <p:regular r:id="rId44"/>
      <p:bold r:id="rId45"/>
      <p:italic r:id="rId46"/>
      <p:boldItalic r:id="rId47"/>
    </p:embeddedFont>
    <p:embeddedFont>
      <p:font typeface="DM Sans Bold" pitchFamily="2" charset="77"/>
      <p:regular r:id="rId48"/>
      <p:bold r:id="rId49"/>
    </p:embeddedFont>
    <p:embeddedFont>
      <p:font typeface="DM Sans Bold Italics" pitchFamily="2" charset="77"/>
      <p:regular r:id="rId50"/>
      <p:bold r:id="rId51"/>
      <p:italic r:id="rId52"/>
      <p:boldItalic r:id="rId53"/>
    </p:embeddedFont>
    <p:embeddedFont>
      <p:font typeface="DM Sans Italics" pitchFamily="2" charset="77"/>
      <p:regular r:id="rId54"/>
      <p:italic r:id="rId55"/>
    </p:embeddedFont>
    <p:embeddedFont>
      <p:font typeface="Montserrat Bold" pitchFamily="2" charset="77"/>
      <p:regular r:id="rId56"/>
      <p:bold r:id="rId57"/>
    </p:embeddedFont>
    <p:embeddedFont>
      <p:font typeface="Roboto" panose="02000000000000000000" pitchFamily="2"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17" autoAdjust="0"/>
    <p:restoredTop sz="53752" autoAdjust="0"/>
  </p:normalViewPr>
  <p:slideViewPr>
    <p:cSldViewPr>
      <p:cViewPr varScale="1">
        <p:scale>
          <a:sx n="38" d="100"/>
          <a:sy n="38" d="100"/>
        </p:scale>
        <p:origin x="136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font" Target="fonts/font2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D482C1-C860-5043-8374-2E1D554A5A43}" type="datetimeFigureOut">
              <a:rPr lang="en-US" smtClean="0"/>
              <a:t>3/28/25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C273D-D1F8-C643-8121-3ED325C9AF1B}" type="slidenum">
              <a:rPr lang="en-US" smtClean="0"/>
              <a:t>‹#›</a:t>
            </a:fld>
            <a:endParaRPr lang="en-US"/>
          </a:p>
        </p:txBody>
      </p:sp>
    </p:spTree>
    <p:extLst>
      <p:ext uri="{BB962C8B-B14F-4D97-AF65-F5344CB8AC3E}">
        <p14:creationId xmlns:p14="http://schemas.microsoft.com/office/powerpoint/2010/main" val="1619773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vimeo.com/20080464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jT1qnpNE-8c"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webwise.ie/parents/oversharing-onlin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vimeo.com/15429980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vimeo.com/19104398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imeo.com/20080549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7620">
              <a:spcAft>
                <a:spcPts val="0"/>
              </a:spcAft>
            </a:pPr>
            <a:r>
              <a:rPr lang="en-IE" sz="1800" b="1" dirty="0">
                <a:effectLst/>
                <a:latin typeface="Calibri" panose="020F0502020204030204" pitchFamily="34" charset="0"/>
                <a:ea typeface="Times New Roman" panose="02020603050405020304" pitchFamily="18" charset="0"/>
              </a:rPr>
              <a:t>Welcome</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dirty="0">
                <a:effectLst/>
                <a:latin typeface="Calibri" panose="020F0502020204030204" pitchFamily="34" charset="0"/>
                <a:ea typeface="Times New Roman" panose="02020603050405020304" pitchFamily="18" charset="0"/>
              </a:rPr>
              <a:t>Welcome to the </a:t>
            </a:r>
            <a:r>
              <a:rPr lang="en-IE" sz="1800" dirty="0" err="1">
                <a:effectLst/>
                <a:latin typeface="Calibri" panose="020F0502020204030204" pitchFamily="34" charset="0"/>
                <a:ea typeface="Times New Roman" panose="02020603050405020304" pitchFamily="18" charset="0"/>
              </a:rPr>
              <a:t>Webwise</a:t>
            </a:r>
            <a:r>
              <a:rPr lang="en-IE" sz="1800" dirty="0">
                <a:effectLst/>
                <a:latin typeface="Calibri" panose="020F0502020204030204" pitchFamily="34" charset="0"/>
                <a:ea typeface="Times New Roman" panose="02020603050405020304" pitchFamily="18" charset="0"/>
              </a:rPr>
              <a:t> Parents Introduction to Online Safety talk. This talk is designed to help parents to support their child to be safe, responsible and positive online.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1</a:t>
            </a:fld>
            <a:endParaRPr lang="en-US"/>
          </a:p>
        </p:txBody>
      </p:sp>
    </p:spTree>
    <p:extLst>
      <p:ext uri="{BB962C8B-B14F-4D97-AF65-F5344CB8AC3E}">
        <p14:creationId xmlns:p14="http://schemas.microsoft.com/office/powerpoint/2010/main" val="2125327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dirty="0">
                <a:solidFill>
                  <a:srgbClr val="000000"/>
                </a:solidFill>
                <a:effectLst/>
                <a:latin typeface="Calibri" panose="020F0502020204030204" pitchFamily="34" charset="0"/>
                <a:ea typeface="Times New Roman" panose="02020603050405020304" pitchFamily="18" charset="0"/>
              </a:rPr>
              <a:t>The most common questions from parents is at “what age should I allow my child to use social media?”</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There are a number of key considerations:</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AGE RESTRICTIONS ON SOCIAL MEDIA – WHAT I NEED TO KNOW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Most social media platforms and services have a minimum age requirement, for the majority of these services it is 13 years old. Therefore technically, children under the age of 13 should not have a social media account. However most social media platforms do not have robust age-verifications in place making it relatively easy for underage users to sign-up with a false age.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457200" fontAlgn="base"/>
            <a:r>
              <a:rPr lang="en-GB"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Under the E.U General Data Protection Regulation (GDPR), Ireland has now set the Digital Age of Consent to 16 years old. This is the age at which children can legally consent to companies/</a:t>
            </a:r>
            <a:r>
              <a:rPr lang="en-US" sz="1800" dirty="0" err="1">
                <a:solidFill>
                  <a:srgbClr val="000000"/>
                </a:solidFill>
                <a:effectLst/>
                <a:latin typeface="Calibri" panose="020F0502020204030204" pitchFamily="34" charset="0"/>
                <a:ea typeface="Times New Roman" panose="02020603050405020304" pitchFamily="18" charset="0"/>
              </a:rPr>
              <a:t>organisations</a:t>
            </a:r>
            <a:r>
              <a:rPr lang="en-US" sz="1800" dirty="0">
                <a:solidFill>
                  <a:srgbClr val="000000"/>
                </a:solidFill>
                <a:effectLst/>
                <a:latin typeface="Calibri" panose="020F0502020204030204" pitchFamily="34" charset="0"/>
                <a:ea typeface="Times New Roman" panose="02020603050405020304" pitchFamily="18" charset="0"/>
              </a:rPr>
              <a:t> processing their personal data or information for example when you sign up to an online platform or social media account. For children under the age of 16, consent must be given/</a:t>
            </a:r>
            <a:r>
              <a:rPr lang="en-US" sz="1800" dirty="0" err="1">
                <a:solidFill>
                  <a:srgbClr val="000000"/>
                </a:solidFill>
                <a:effectLst/>
                <a:latin typeface="Calibri" panose="020F0502020204030204" pitchFamily="34" charset="0"/>
                <a:ea typeface="Times New Roman" panose="02020603050405020304" pitchFamily="18" charset="0"/>
              </a:rPr>
              <a:t>authorised</a:t>
            </a:r>
            <a:r>
              <a:rPr lang="en-US" sz="1800" dirty="0">
                <a:solidFill>
                  <a:srgbClr val="000000"/>
                </a:solidFill>
                <a:effectLst/>
                <a:latin typeface="Calibri" panose="020F0502020204030204" pitchFamily="34" charset="0"/>
                <a:ea typeface="Times New Roman" panose="02020603050405020304" pitchFamily="18" charset="0"/>
              </a:rPr>
              <a:t> by the parent or guardian of the child. </a:t>
            </a:r>
            <a:r>
              <a:rPr lang="en-US" sz="1800" b="1" dirty="0">
                <a:solidFill>
                  <a:srgbClr val="000000"/>
                </a:solidFill>
                <a:effectLst/>
                <a:latin typeface="Calibri" panose="020F0502020204030204" pitchFamily="34" charset="0"/>
                <a:ea typeface="Times New Roman" panose="02020603050405020304" pitchFamily="18" charset="0"/>
              </a:rPr>
              <a:t>For the purposes of data collection teenagers between the age of 13 and 16 years old must have parental permission to sign-up to social media services.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What are the Key Things to Think About?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Ultimately, you need to decide if your child is equipped to deal with the social pressures that arise from social media. The pressure to ‘fit in’ and/or to ‘be popular’ can be intense. Romance, group dynamics, and bullying can contribute to create choppy waters that even adults find difficult to navigate.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Here are a few considerations on the topic.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1.Firstly, agree an appropriate platform that you are happy for your child to use. </a:t>
            </a:r>
            <a:r>
              <a:rPr lang="en-US" sz="1800" dirty="0">
                <a:solidFill>
                  <a:srgbClr val="000000"/>
                </a:solidFill>
                <a:effectLst/>
                <a:latin typeface="Calibri" panose="020F0502020204030204" pitchFamily="34" charset="0"/>
                <a:ea typeface="Times New Roman" panose="02020603050405020304" pitchFamily="18" charset="0"/>
              </a:rPr>
              <a:t>It is more than likely that if your child wants to use social media, they probably have a platform or app in mind that they wish to access. Take time as a parent to review the app and decide if it is inappropriate service for your child to first use. Some things you may want to check out before agreeing anything with your child are: is there privacy settings? Who can my child communicate with? Is there potential for harassment or accessing inappropriate content? Ensure you and your child understand how the platform works, how to report and manage privacy settings.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b="1" dirty="0">
                <a:solidFill>
                  <a:srgbClr val="000000"/>
                </a:solidFill>
                <a:effectLst/>
                <a:latin typeface="Calibri" panose="020F0502020204030204" pitchFamily="34" charset="0"/>
                <a:ea typeface="Times New Roman" panose="02020603050405020304" pitchFamily="18" charset="0"/>
              </a:rPr>
              <a:t>2. Open Communication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Sometimes a child may not speak to a parent about a bad experience they have had online because they fear that you might solve the problem by keeping them off their </a:t>
            </a:r>
            <a:r>
              <a:rPr lang="en-US" sz="1800" dirty="0" err="1">
                <a:solidFill>
                  <a:srgbClr val="000000"/>
                </a:solidFill>
                <a:effectLst/>
                <a:latin typeface="Calibri" panose="020F0502020204030204" pitchFamily="34" charset="0"/>
                <a:ea typeface="Times New Roman" panose="02020603050405020304" pitchFamily="18" charset="0"/>
              </a:rPr>
              <a:t>favourite</a:t>
            </a:r>
            <a:r>
              <a:rPr lang="en-US" sz="1800" dirty="0">
                <a:solidFill>
                  <a:srgbClr val="000000"/>
                </a:solidFill>
                <a:effectLst/>
                <a:latin typeface="Calibri" panose="020F0502020204030204" pitchFamily="34" charset="0"/>
                <a:ea typeface="Times New Roman" panose="02020603050405020304" pitchFamily="18" charset="0"/>
              </a:rPr>
              <a:t> app or platform, or they may feel embarrassed or even that their bad experience is somehow their own fault. However, if they feel they can talk about their online habits with you, without judgement, or the threat of being disconnected it will lead to more honesty in the long run. In order to open up the channels of communication with your child over their social media use, don’t be too critical of their online experience or the sites they may want to sign-up to. Reassure your child that if anything happens that they are not comfortable with for any reason, they should not be embarrassed or afraid to come to speak to you about it.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3. Ask them about what type of information they think is private on social media. </a:t>
            </a:r>
            <a:r>
              <a:rPr lang="en-US" sz="1800" dirty="0">
                <a:solidFill>
                  <a:srgbClr val="000000"/>
                </a:solidFill>
                <a:effectLst/>
                <a:latin typeface="Calibri" panose="020F0502020204030204" pitchFamily="34" charset="0"/>
                <a:ea typeface="Times New Roman" panose="02020603050405020304" pitchFamily="18" charset="0"/>
              </a:rPr>
              <a:t>It is very important that your child understands how privacy settings work and the need to review them regularly. For young children, parents should regularly engage with them on social media use – for example parents should be aware of how much time their child is spending on social media and who they may be talking to. It is a good idea to let them know that even with the tightest privacy controls, content posted online can be easily copied and shared with audiences they can’t control. A simple rule for younger children should be that the child should not give out their name, phone number or photo without your approval.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4. It’s a good idea too to talk about your child’s friends list.</a:t>
            </a:r>
            <a:r>
              <a:rPr lang="en-US" sz="1800" dirty="0">
                <a:solidFill>
                  <a:srgbClr val="000000"/>
                </a:solidFill>
                <a:effectLst/>
                <a:latin typeface="Calibri" panose="020F0502020204030204" pitchFamily="34" charset="0"/>
                <a:ea typeface="Times New Roman" panose="02020603050405020304" pitchFamily="18" charset="0"/>
              </a:rPr>
              <a:t> “Friends” is the catch all term for any contacts on social media. Sometimes, in their desire for popularity, young people become too relaxed about who they’ll accept as ‘friends’. Talk to your child about accepting friends requests from people they do not know online. Encourage your child to review their list of online ‘friends’ regularly, so they are sharing their information only with people they trust.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5. Be sure to put emphasis on the fact that they should NOT reply to any unwanted or unsolicited messages.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Although it may seem obvious, often scam artists or predators use messages which draw responses from young people. So it’s good to make sure your child knows how important it is to ignore them and to speak to you if something bad happens.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10</a:t>
            </a:fld>
            <a:endParaRPr lang="en-US"/>
          </a:p>
        </p:txBody>
      </p:sp>
    </p:spTree>
    <p:extLst>
      <p:ext uri="{BB962C8B-B14F-4D97-AF65-F5344CB8AC3E}">
        <p14:creationId xmlns:p14="http://schemas.microsoft.com/office/powerpoint/2010/main" val="3560417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95"/>
              </a:spcAft>
            </a:pPr>
            <a:r>
              <a:rPr lang="en-IE" sz="1800" b="1" dirty="0">
                <a:effectLst/>
                <a:latin typeface="Calibri" panose="020F0502020204030204" pitchFamily="34" charset="0"/>
                <a:ea typeface="Arial" panose="020B0604020202020204" pitchFamily="34" charset="0"/>
              </a:rPr>
              <a:t>Social Media – Talking Points</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If your child is using social media there are a few things you should talk to them about.</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b="1" dirty="0">
                <a:solidFill>
                  <a:srgbClr val="000000"/>
                </a:solidFill>
                <a:effectLst/>
                <a:latin typeface="Calibri" panose="020F0502020204030204" pitchFamily="34" charset="0"/>
                <a:ea typeface="Times New Roman" panose="02020603050405020304" pitchFamily="18" charset="0"/>
              </a:rPr>
              <a:t>Not everyone is who they say they are online. </a:t>
            </a:r>
            <a:r>
              <a:rPr lang="en-US" sz="1800" dirty="0">
                <a:solidFill>
                  <a:srgbClr val="000000"/>
                </a:solidFill>
                <a:effectLst/>
                <a:latin typeface="Calibri" panose="020F0502020204030204" pitchFamily="34" charset="0"/>
                <a:ea typeface="Times New Roman" panose="02020603050405020304" pitchFamily="18" charset="0"/>
              </a:rPr>
              <a:t>Remind your child that people online may not always be who they claim to be. Encourage them to be cautious when chatting with others, never share personal information, and always come to you if something feels off or makes them uncomfortable.</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457200" fontAlgn="base"/>
            <a:r>
              <a:rPr lang="en-US"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b="1" dirty="0">
                <a:solidFill>
                  <a:srgbClr val="000000"/>
                </a:solidFill>
                <a:effectLst/>
                <a:latin typeface="Calibri" panose="020F0502020204030204" pitchFamily="34" charset="0"/>
                <a:ea typeface="Times New Roman" panose="02020603050405020304" pitchFamily="18" charset="0"/>
              </a:rPr>
              <a:t>Talk to them about what information is OKAY to share</a:t>
            </a:r>
            <a:r>
              <a:rPr lang="en-US" sz="1800" dirty="0">
                <a:solidFill>
                  <a:srgbClr val="000000"/>
                </a:solidFill>
                <a:effectLst/>
                <a:latin typeface="Calibri" panose="020F0502020204030204" pitchFamily="34" charset="0"/>
                <a:ea typeface="Times New Roman" panose="02020603050405020304" pitchFamily="18" charset="0"/>
              </a:rPr>
              <a:t>, and what information should be kept private. </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457200"/>
            <a:r>
              <a:rPr lang="en-US" sz="1800" dirty="0">
                <a:solidFill>
                  <a:srgbClr val="000000"/>
                </a:solidFill>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Our activity online forms part of our digital footprint. </a:t>
            </a:r>
            <a:r>
              <a:rPr lang="en-US" sz="1800" b="1" dirty="0">
                <a:solidFill>
                  <a:srgbClr val="000000"/>
                </a:solidFill>
                <a:effectLst/>
                <a:latin typeface="Calibri" panose="020F0502020204030204" pitchFamily="34" charset="0"/>
                <a:ea typeface="Times New Roman" panose="02020603050405020304" pitchFamily="18" charset="0"/>
              </a:rPr>
              <a:t>Talk to your child about how everything they post, share, or comment on online contributes to their digital footprint.</a:t>
            </a:r>
            <a:r>
              <a:rPr lang="en-US" sz="1800" dirty="0">
                <a:solidFill>
                  <a:srgbClr val="000000"/>
                </a:solidFill>
                <a:effectLst/>
                <a:latin typeface="Calibri" panose="020F0502020204030204" pitchFamily="34" charset="0"/>
                <a:ea typeface="Times New Roman" panose="02020603050405020304" pitchFamily="18" charset="0"/>
              </a:rPr>
              <a:t> Remind them that once something is online, it can be difficult to remove, so they should always think before they post and consider how it might affect their reputation in the future.</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457200"/>
            <a:r>
              <a:rPr lang="en-US" sz="1800" dirty="0">
                <a:solidFill>
                  <a:srgbClr val="000000"/>
                </a:solidFill>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Explain to your child that </a:t>
            </a:r>
            <a:r>
              <a:rPr lang="en-US" sz="1800" b="1" dirty="0">
                <a:solidFill>
                  <a:srgbClr val="000000"/>
                </a:solidFill>
                <a:effectLst/>
                <a:latin typeface="Calibri" panose="020F0502020204030204" pitchFamily="34" charset="0"/>
                <a:ea typeface="Times New Roman" panose="02020603050405020304" pitchFamily="18" charset="0"/>
              </a:rPr>
              <a:t>being anonymous online doesn’t mean there are no consequences for their actions.</a:t>
            </a:r>
            <a:r>
              <a:rPr lang="en-US" sz="1800" dirty="0">
                <a:solidFill>
                  <a:srgbClr val="000000"/>
                </a:solidFill>
                <a:effectLst/>
                <a:latin typeface="Calibri" panose="020F0502020204030204" pitchFamily="34" charset="0"/>
                <a:ea typeface="Times New Roman" panose="02020603050405020304" pitchFamily="18" charset="0"/>
              </a:rPr>
              <a:t> Encourage them to be kind and responsible and remind them that online anonymity can sometimes be used to hide harmful behavior.</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457200"/>
            <a:r>
              <a:rPr lang="en-US" sz="1800" dirty="0">
                <a:solidFill>
                  <a:srgbClr val="000000"/>
                </a:solidFill>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Just as they would offline, </a:t>
            </a:r>
            <a:r>
              <a:rPr lang="en-US" sz="1800" b="1" dirty="0">
                <a:solidFill>
                  <a:srgbClr val="000000"/>
                </a:solidFill>
                <a:effectLst/>
                <a:latin typeface="Calibri" panose="020F0502020204030204" pitchFamily="34" charset="0"/>
                <a:ea typeface="Times New Roman" panose="02020603050405020304" pitchFamily="18" charset="0"/>
              </a:rPr>
              <a:t>remind them of the importance of being a good friend online too!</a:t>
            </a:r>
            <a:r>
              <a:rPr lang="en-US" sz="1800" b="1"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457200"/>
            <a:r>
              <a:rPr lang="en-US" sz="1800" dirty="0">
                <a:solidFill>
                  <a:srgbClr val="000000"/>
                </a:solidFill>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b="1" dirty="0">
                <a:solidFill>
                  <a:srgbClr val="000000"/>
                </a:solidFill>
                <a:effectLst/>
                <a:latin typeface="Calibri" panose="020F0502020204030204" pitchFamily="34" charset="0"/>
                <a:ea typeface="Times New Roman" panose="02020603050405020304" pitchFamily="18" charset="0"/>
              </a:rPr>
              <a:t>Talk to your child about how online pressure</a:t>
            </a:r>
            <a:r>
              <a:rPr lang="en-US" sz="1800" dirty="0">
                <a:solidFill>
                  <a:srgbClr val="000000"/>
                </a:solidFill>
                <a:effectLst/>
                <a:latin typeface="Calibri" panose="020F0502020204030204" pitchFamily="34" charset="0"/>
                <a:ea typeface="Times New Roman" panose="02020603050405020304" pitchFamily="18" charset="0"/>
              </a:rPr>
              <a:t>—whether from friends, influencers, or trends—can affect their choices and self-esteem. Encourage them to think critically before engaging, unfollow accounts that make them feel bad, and remember that they have control over their own online experience. Remind them that real friendships and self-worth aren’t measured by likes or comments.</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457200"/>
            <a:r>
              <a:rPr lang="en-US" sz="1800" dirty="0">
                <a:solidFill>
                  <a:srgbClr val="000000"/>
                </a:solidFill>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b="1" dirty="0">
                <a:solidFill>
                  <a:srgbClr val="000000"/>
                </a:solidFill>
                <a:effectLst/>
                <a:latin typeface="Calibri" panose="020F0502020204030204" pitchFamily="34" charset="0"/>
                <a:ea typeface="Times New Roman" panose="02020603050405020304" pitchFamily="18" charset="0"/>
              </a:rPr>
              <a:t>Help your child understand that setting boundaries online is just as important as in real life.</a:t>
            </a:r>
            <a:r>
              <a:rPr lang="en-US" sz="1800" dirty="0">
                <a:solidFill>
                  <a:srgbClr val="000000"/>
                </a:solidFill>
                <a:effectLst/>
                <a:latin typeface="Calibri" panose="020F0502020204030204" pitchFamily="34" charset="0"/>
                <a:ea typeface="Times New Roman" panose="02020603050405020304" pitchFamily="18" charset="0"/>
              </a:rPr>
              <a:t> If something feels uncomfortable, they have the right to say no, ignore, or block someone. Remind them that true friends will respect their decisions, and they never have to share or do anything online that makes them uneasy.</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11</a:t>
            </a:fld>
            <a:endParaRPr lang="en-US"/>
          </a:p>
        </p:txBody>
      </p:sp>
    </p:spTree>
    <p:extLst>
      <p:ext uri="{BB962C8B-B14F-4D97-AF65-F5344CB8AC3E}">
        <p14:creationId xmlns:p14="http://schemas.microsoft.com/office/powerpoint/2010/main" val="1798883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b="1" dirty="0">
                <a:solidFill>
                  <a:srgbClr val="000000"/>
                </a:solidFill>
                <a:effectLst/>
                <a:latin typeface="Calibri" panose="020F0502020204030204" pitchFamily="34" charset="0"/>
                <a:ea typeface="Times New Roman" panose="02020603050405020304" pitchFamily="18" charset="0"/>
              </a:rPr>
              <a:t>What is a digital footprint?</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A </a:t>
            </a:r>
            <a:r>
              <a:rPr lang="en-GB" sz="1800" b="1" dirty="0">
                <a:solidFill>
                  <a:srgbClr val="000000"/>
                </a:solidFill>
                <a:effectLst/>
                <a:latin typeface="Calibri" panose="020F0502020204030204" pitchFamily="34" charset="0"/>
                <a:ea typeface="Times New Roman" panose="02020603050405020304" pitchFamily="18" charset="0"/>
              </a:rPr>
              <a:t>digital footprint</a:t>
            </a:r>
            <a:r>
              <a:rPr lang="en-GB" sz="1800" dirty="0">
                <a:solidFill>
                  <a:srgbClr val="000000"/>
                </a:solidFill>
                <a:effectLst/>
                <a:latin typeface="Calibri" panose="020F0502020204030204" pitchFamily="34" charset="0"/>
                <a:ea typeface="Times New Roman" panose="02020603050405020304" pitchFamily="18" charset="0"/>
              </a:rPr>
              <a:t> is the trail of data you leave behind when you go online. This includes everything from social media posts and comments to search history, online purchases, and even private messages. Your digital footprint can be </a:t>
            </a:r>
            <a:r>
              <a:rPr lang="en-GB" sz="1800" b="1" dirty="0">
                <a:solidFill>
                  <a:srgbClr val="000000"/>
                </a:solidFill>
                <a:effectLst/>
                <a:latin typeface="Calibri" panose="020F0502020204030204" pitchFamily="34" charset="0"/>
                <a:ea typeface="Times New Roman" panose="02020603050405020304" pitchFamily="18" charset="0"/>
              </a:rPr>
              <a:t>active</a:t>
            </a:r>
            <a:r>
              <a:rPr lang="en-GB" sz="1800" dirty="0">
                <a:solidFill>
                  <a:srgbClr val="000000"/>
                </a:solidFill>
                <a:effectLst/>
                <a:latin typeface="Calibri" panose="020F0502020204030204" pitchFamily="34" charset="0"/>
                <a:ea typeface="Times New Roman" panose="02020603050405020304" pitchFamily="18" charset="0"/>
              </a:rPr>
              <a:t> (content you intentionally share) or </a:t>
            </a:r>
            <a:r>
              <a:rPr lang="en-GB" sz="1800" b="1" dirty="0">
                <a:solidFill>
                  <a:srgbClr val="000000"/>
                </a:solidFill>
                <a:effectLst/>
                <a:latin typeface="Calibri" panose="020F0502020204030204" pitchFamily="34" charset="0"/>
                <a:ea typeface="Times New Roman" panose="02020603050405020304" pitchFamily="18" charset="0"/>
              </a:rPr>
              <a:t>passive</a:t>
            </a:r>
            <a:r>
              <a:rPr lang="en-GB" sz="1800" dirty="0">
                <a:solidFill>
                  <a:srgbClr val="000000"/>
                </a:solidFill>
                <a:effectLst/>
                <a:latin typeface="Calibri" panose="020F0502020204030204" pitchFamily="34" charset="0"/>
                <a:ea typeface="Times New Roman" panose="02020603050405020304" pitchFamily="18" charset="0"/>
              </a:rPr>
              <a:t> (data collected about you, like tracking cookies). It shapes your online reputation and can impact things like job opportunities, privacy, and security.</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Ensure your child’s online experience is a positive one with these tips to managing your online reputation:</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GB" sz="1800" b="1" dirty="0">
                <a:solidFill>
                  <a:srgbClr val="000000"/>
                </a:solidFill>
                <a:effectLst/>
                <a:latin typeface="Calibri" panose="020F0502020204030204" pitchFamily="34" charset="0"/>
                <a:ea typeface="Times New Roman" panose="02020603050405020304" pitchFamily="18" charset="0"/>
              </a:rPr>
              <a:t>1.  Check your settings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Some of the most popular social media platforms are set to public by default, meaning everyone can see our photos, what we are sharing or talking about. Regularly check your privacy settings across your accounts and apps. We recommend a ‘friends only’ option for your online profiles.</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b="1" dirty="0">
                <a:solidFill>
                  <a:srgbClr val="000000"/>
                </a:solidFill>
                <a:effectLst/>
                <a:latin typeface="Calibri" panose="020F0502020204030204" pitchFamily="34" charset="0"/>
                <a:ea typeface="Times New Roman" panose="02020603050405020304" pitchFamily="18" charset="0"/>
              </a:rPr>
              <a:t>2.   Do the search</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Do a quick search for yourself online, if you find something you don’t like report it with the website or social media platform requesting the content be removed.</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b="1" dirty="0">
                <a:solidFill>
                  <a:srgbClr val="000000"/>
                </a:solidFill>
                <a:effectLst/>
                <a:latin typeface="Calibri" panose="020F0502020204030204" pitchFamily="34" charset="0"/>
                <a:ea typeface="Times New Roman" panose="02020603050405020304" pitchFamily="18" charset="0"/>
              </a:rPr>
              <a:t>3.    Create strong passwords</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Social media changes so quickly, it can be easy to forget about old accounts we’ve signed up to. If you’re not using an account delete/deactivate it, this can help avoid risk of accounts/profiles being hacked.</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b="1" dirty="0">
                <a:solidFill>
                  <a:srgbClr val="000000"/>
                </a:solidFill>
                <a:effectLst/>
                <a:latin typeface="Calibri" panose="020F0502020204030204" pitchFamily="34" charset="0"/>
                <a:ea typeface="Times New Roman" panose="02020603050405020304" pitchFamily="18" charset="0"/>
              </a:rPr>
              <a:t>4.    Be kind online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What we do online can follow us around, ensure you make a positive impact. Whether it’s starting a blog, raising awareness for something you care about … the possibilities are endless!</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b="1" dirty="0">
                <a:solidFill>
                  <a:srgbClr val="000000"/>
                </a:solidFill>
                <a:effectLst/>
                <a:latin typeface="Calibri" panose="020F0502020204030204" pitchFamily="34" charset="0"/>
                <a:ea typeface="Times New Roman" panose="02020603050405020304" pitchFamily="18" charset="0"/>
              </a:rPr>
              <a:t>5.    Think before you post</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Before you share, comment, like, or post anything… ask yourself if this is something you want everyone to see? Use the THINK model if you're unsure about posting something online &gt;&gt;&gt; Ask yourself is it True? Is it Helpful? Is it Illegal? Is it Necessary? Is it Kind?</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12</a:t>
            </a:fld>
            <a:endParaRPr lang="en-US"/>
          </a:p>
        </p:txBody>
      </p:sp>
    </p:spTree>
    <p:extLst>
      <p:ext uri="{BB962C8B-B14F-4D97-AF65-F5344CB8AC3E}">
        <p14:creationId xmlns:p14="http://schemas.microsoft.com/office/powerpoint/2010/main" val="3004764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indent="-6350">
              <a:lnSpc>
                <a:spcPct val="111000"/>
              </a:lnSpc>
              <a:spcAft>
                <a:spcPts val="20"/>
              </a:spcAft>
            </a:pPr>
            <a:r>
              <a:rPr lang="en-IE" sz="1800" b="1" kern="100" dirty="0">
                <a:solidFill>
                  <a:srgbClr val="000000"/>
                </a:solidFill>
                <a:effectLst/>
                <a:latin typeface="Calibri" panose="020F0502020204030204" pitchFamily="34" charset="0"/>
                <a:ea typeface="Arial" panose="020B0604020202020204" pitchFamily="34" charset="0"/>
              </a:rPr>
              <a:t>What is Cyberbullying </a:t>
            </a:r>
            <a:endParaRPr lang="en-IE" sz="1800" b="1" kern="100" dirty="0">
              <a:solidFill>
                <a:srgbClr val="000000"/>
              </a:solidFill>
              <a:effectLst/>
              <a:latin typeface="Arial" panose="020B0604020202020204" pitchFamily="34" charset="0"/>
              <a:ea typeface="Arial" panose="020B0604020202020204" pitchFamily="34"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Cyberbullying is a form of bullying that takes place online. It can happen at any time and doesn’t require face-to-face interaction, making it persistent and far-reaching. The most common type involves receiving harmful or inappropriate messages, but it can also include spreading rumors, sharing private images without consent, or posting hurtful comments.</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Because cyberbullying is constantly evolving, it’s important to talk to your child about it early—ideally when they first go online, transition from primary to post-primary school, and regularly thereafter.</a:t>
            </a:r>
            <a:endParaRPr lang="en-IE" sz="1800" dirty="0">
              <a:effectLst/>
              <a:latin typeface="Times New Roman" panose="02020603050405020304" pitchFamily="18" charset="0"/>
              <a:ea typeface="Times New Roman" panose="02020603050405020304" pitchFamily="18" charset="0"/>
            </a:endParaRPr>
          </a:p>
          <a:p>
            <a:pPr fontAlgn="base"/>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Online bullying can take many forms, including targeting someone’s appearance, sexuality, or identity. Understanding what constitutes cyberbullying is key to helping children recognize, prevent, and respond to it effectively.</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Definition of bullying </a:t>
            </a:r>
            <a:r>
              <a:rPr lang="en-US" sz="1800" dirty="0" err="1">
                <a:solidFill>
                  <a:srgbClr val="000000"/>
                </a:solidFill>
                <a:effectLst/>
                <a:latin typeface="Calibri" panose="020F0502020204030204" pitchFamily="34" charset="0"/>
                <a:ea typeface="Times New Roman" panose="02020603050405020304" pitchFamily="18" charset="0"/>
              </a:rPr>
              <a:t>behaviour</a:t>
            </a:r>
            <a:r>
              <a:rPr lang="en-US" sz="1800" dirty="0">
                <a:solidFill>
                  <a:srgbClr val="000000"/>
                </a:solidFill>
                <a:effectLst/>
                <a:latin typeface="Calibri" panose="020F0502020204030204" pitchFamily="34" charset="0"/>
                <a:ea typeface="Times New Roman" panose="02020603050405020304" pitchFamily="18" charset="0"/>
              </a:rPr>
              <a:t> as outlined in the Department of Education's </a:t>
            </a:r>
            <a:r>
              <a:rPr lang="en-US" sz="1800" dirty="0" err="1">
                <a:solidFill>
                  <a:srgbClr val="000000"/>
                </a:solidFill>
                <a:effectLst/>
                <a:latin typeface="Calibri" panose="020F0502020204030204" pitchFamily="34" charset="0"/>
                <a:ea typeface="Times New Roman" panose="02020603050405020304" pitchFamily="18" charset="0"/>
              </a:rPr>
              <a:t>Cineáltas</a:t>
            </a:r>
            <a:r>
              <a:rPr lang="en-US" sz="1800" dirty="0">
                <a:solidFill>
                  <a:srgbClr val="000000"/>
                </a:solidFill>
                <a:effectLst/>
                <a:latin typeface="Calibri" panose="020F0502020204030204" pitchFamily="34" charset="0"/>
                <a:ea typeface="Times New Roman" panose="02020603050405020304" pitchFamily="18" charset="0"/>
              </a:rPr>
              <a:t>: Action Plan on Bullying</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b="1" i="1" dirty="0">
                <a:solidFill>
                  <a:srgbClr val="000000"/>
                </a:solidFill>
                <a:effectLst/>
                <a:latin typeface="Calibri" panose="020F0502020204030204" pitchFamily="34" charset="0"/>
                <a:ea typeface="Times New Roman" panose="02020603050405020304" pitchFamily="18" charset="0"/>
              </a:rPr>
              <a:t>“Bullying is targeted </a:t>
            </a:r>
            <a:r>
              <a:rPr lang="en-US" sz="1800" b="1" i="1" dirty="0" err="1">
                <a:solidFill>
                  <a:srgbClr val="000000"/>
                </a:solidFill>
                <a:effectLst/>
                <a:latin typeface="Calibri" panose="020F0502020204030204" pitchFamily="34" charset="0"/>
                <a:ea typeface="Times New Roman" panose="02020603050405020304" pitchFamily="18" charset="0"/>
              </a:rPr>
              <a:t>behaviour</a:t>
            </a:r>
            <a:r>
              <a:rPr lang="en-US" sz="1800" b="1" i="1" dirty="0">
                <a:solidFill>
                  <a:srgbClr val="000000"/>
                </a:solidFill>
                <a:effectLst/>
                <a:latin typeface="Calibri" panose="020F0502020204030204" pitchFamily="34" charset="0"/>
                <a:ea typeface="Times New Roman" panose="02020603050405020304" pitchFamily="18" charset="0"/>
              </a:rPr>
              <a:t>, online or offline that causes harm. The harm caused can be physical, social and/or emotional in nature. Bullying </a:t>
            </a:r>
            <a:r>
              <a:rPr lang="en-US" sz="1800" b="1" i="1" dirty="0" err="1">
                <a:solidFill>
                  <a:srgbClr val="000000"/>
                </a:solidFill>
                <a:effectLst/>
                <a:latin typeface="Calibri" panose="020F0502020204030204" pitchFamily="34" charset="0"/>
                <a:ea typeface="Times New Roman" panose="02020603050405020304" pitchFamily="18" charset="0"/>
              </a:rPr>
              <a:t>behaviour</a:t>
            </a:r>
            <a:r>
              <a:rPr lang="en-US" sz="1800" b="1" i="1" dirty="0">
                <a:solidFill>
                  <a:srgbClr val="000000"/>
                </a:solidFill>
                <a:effectLst/>
                <a:latin typeface="Calibri" panose="020F0502020204030204" pitchFamily="34" charset="0"/>
                <a:ea typeface="Times New Roman" panose="02020603050405020304" pitchFamily="18" charset="0"/>
              </a:rPr>
              <a:t> is repeated over time and involves an imbalance of power in relationships between two people or groups of people in society.”</a:t>
            </a:r>
            <a:r>
              <a:rPr lang="en-US" sz="1800" b="1"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IE"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IE" sz="1800" dirty="0">
                <a:solidFill>
                  <a:srgbClr val="000000"/>
                </a:solidFill>
                <a:effectLst/>
                <a:latin typeface="Calibri" panose="020F0502020204030204" pitchFamily="34" charset="0"/>
                <a:ea typeface="Times New Roman" panose="02020603050405020304" pitchFamily="18" charset="0"/>
              </a:rPr>
              <a:t>Online bullying can happen to anyone. It’s always wrong and it should never be overlooked or ignored. You know your child better than anyone else. It means you are best placed to identify and deal with any cyberbullying they may encounter.</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13</a:t>
            </a:fld>
            <a:endParaRPr lang="en-US"/>
          </a:p>
        </p:txBody>
      </p:sp>
    </p:spTree>
    <p:extLst>
      <p:ext uri="{BB962C8B-B14F-4D97-AF65-F5344CB8AC3E}">
        <p14:creationId xmlns:p14="http://schemas.microsoft.com/office/powerpoint/2010/main" val="1640204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1000"/>
              </a:lnSpc>
              <a:spcAft>
                <a:spcPts val="355"/>
              </a:spcAft>
            </a:pPr>
            <a:r>
              <a:rPr lang="en-IE" sz="1800" b="1" dirty="0">
                <a:effectLst/>
                <a:latin typeface="Calibri" panose="020F0502020204030204" pitchFamily="34" charset="0"/>
                <a:ea typeface="Arial" panose="020B0604020202020204" pitchFamily="34" charset="0"/>
              </a:rPr>
              <a:t>Activity – How to deal with cyberbullying</a:t>
            </a:r>
            <a:endParaRPr lang="en-IE" sz="1800" dirty="0">
              <a:effectLst/>
              <a:latin typeface="Times New Roman" panose="02020603050405020304" pitchFamily="18" charset="0"/>
              <a:ea typeface="Times New Roman" panose="02020603050405020304" pitchFamily="18" charset="0"/>
            </a:endParaRPr>
          </a:p>
          <a:p>
            <a:pPr>
              <a:lnSpc>
                <a:spcPct val="111000"/>
              </a:lnSpc>
              <a:spcAft>
                <a:spcPts val="355"/>
              </a:spcAft>
            </a:pPr>
            <a:r>
              <a:rPr lang="en-US" sz="1800" dirty="0">
                <a:solidFill>
                  <a:srgbClr val="000000"/>
                </a:solidFill>
                <a:effectLst/>
                <a:latin typeface="Calibri" panose="020F0502020204030204" pitchFamily="34" charset="0"/>
                <a:ea typeface="Times New Roman" panose="02020603050405020304" pitchFamily="18" charset="0"/>
              </a:rPr>
              <a:t>Ask the group to read the scenario on the slide and provide suggestions about how to respond to the situation.</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14</a:t>
            </a:fld>
            <a:endParaRPr lang="en-US"/>
          </a:p>
        </p:txBody>
      </p:sp>
    </p:spTree>
    <p:extLst>
      <p:ext uri="{BB962C8B-B14F-4D97-AF65-F5344CB8AC3E}">
        <p14:creationId xmlns:p14="http://schemas.microsoft.com/office/powerpoint/2010/main" val="1756270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95"/>
              </a:spcAft>
            </a:pPr>
            <a:r>
              <a:rPr lang="en-IE" sz="1800" b="1" dirty="0">
                <a:effectLst/>
                <a:latin typeface="Calibri" panose="020F0502020204030204" pitchFamily="34" charset="0"/>
                <a:ea typeface="Arial" panose="020B0604020202020204" pitchFamily="34" charset="0"/>
              </a:rPr>
              <a:t>Dealing with Cyberbullying </a:t>
            </a:r>
            <a:endParaRPr lang="en-IE" sz="1800" dirty="0">
              <a:effectLst/>
              <a:latin typeface="Times New Roman" panose="02020603050405020304" pitchFamily="18" charset="0"/>
              <a:ea typeface="Times New Roman" panose="02020603050405020304" pitchFamily="18" charset="0"/>
            </a:endParaRPr>
          </a:p>
          <a:p>
            <a:pPr fontAlgn="base"/>
            <a:r>
              <a:rPr lang="en-IE" sz="1800" b="1" dirty="0">
                <a:solidFill>
                  <a:srgbClr val="000000"/>
                </a:solidFill>
                <a:effectLst/>
                <a:latin typeface="Calibri" panose="020F0502020204030204" pitchFamily="34" charset="0"/>
                <a:ea typeface="Times New Roman" panose="02020603050405020304" pitchFamily="18" charset="0"/>
              </a:rPr>
              <a:t>Now we will discuss some helpful ways that you can support your child.</a:t>
            </a:r>
            <a:r>
              <a:rPr lang="en-IE"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dirty="0">
                <a:solidFill>
                  <a:srgbClr val="000000"/>
                </a:solidFill>
                <a:effectLst/>
                <a:latin typeface="Calibri" panose="020F0502020204030204" pitchFamily="34" charset="0"/>
                <a:ea typeface="Times New Roman" panose="02020603050405020304" pitchFamily="18" charset="0"/>
              </a:rPr>
              <a:t>Praise your child for coming to speak to you about the problem. Sometimes that first step of asking for help is a difficult one. Try to stay calm and not overreact. Reassure your child by reminding them that many people have had similar experiences.</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457200" fontAlgn="base"/>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dirty="0">
                <a:solidFill>
                  <a:srgbClr val="000000"/>
                </a:solidFill>
                <a:effectLst/>
                <a:latin typeface="Calibri" panose="020F0502020204030204" pitchFamily="34" charset="0"/>
                <a:ea typeface="Times New Roman" panose="02020603050405020304" pitchFamily="18" charset="0"/>
              </a:rPr>
              <a:t>The first thing to do is to listen. Listen supportively, don’t interrogate your child. If they come to you looking for help, they have demonstrated trust in you. Be careful not to damage that by losing your cool or taking action that they are uncomfortable with. At the same time you should make it clear that in order to help them you may have to talk with their teachers and the parents of other children involved. </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457200"/>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dirty="0">
                <a:solidFill>
                  <a:srgbClr val="000000"/>
                </a:solidFill>
                <a:effectLst/>
                <a:latin typeface="Calibri" panose="020F0502020204030204" pitchFamily="34" charset="0"/>
                <a:ea typeface="Times New Roman" panose="02020603050405020304" pitchFamily="18" charset="0"/>
              </a:rPr>
              <a:t>Once you have established that bullying is taking place, you should get in touch with your child’s school or youth organisation. If the cyberbullying is very serious, or potentially criminal, you could contact your local Gardaí. </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457200" fontAlgn="base"/>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dirty="0">
                <a:solidFill>
                  <a:srgbClr val="000000"/>
                </a:solidFill>
                <a:effectLst/>
                <a:latin typeface="Calibri" panose="020F0502020204030204" pitchFamily="34" charset="0"/>
                <a:ea typeface="Times New Roman" panose="02020603050405020304" pitchFamily="18" charset="0"/>
              </a:rPr>
              <a:t>Schools have a particular responsibility to address bullying. Talk with your child’s teacher if the bullying is school related. A pupil or parent may bring a bullying concern to any teacher in the school. Individual teachers must take appropriate measures regarding reports of bullying behaviour in accordance with the school’s anti- bullying policy. All schools must have an “Anti – Bullying” policy. You should familiarise yourself with your school’s policy, so you know the steps to be taken if required.</a:t>
            </a:r>
            <a:endParaRPr lang="en-IE" sz="1800" dirty="0">
              <a:effectLst/>
              <a:latin typeface="Times New Roman" panose="02020603050405020304" pitchFamily="18" charset="0"/>
              <a:ea typeface="Times New Roman" panose="02020603050405020304" pitchFamily="18" charset="0"/>
            </a:endParaRPr>
          </a:p>
          <a:p>
            <a:pPr fontAlgn="base"/>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dirty="0">
                <a:solidFill>
                  <a:srgbClr val="000000"/>
                </a:solidFill>
                <a:effectLst/>
                <a:latin typeface="Calibri" panose="020F0502020204030204" pitchFamily="34" charset="0"/>
                <a:ea typeface="Times New Roman" panose="02020603050405020304" pitchFamily="18" charset="0"/>
              </a:rPr>
              <a:t>Encouraging your child to talk to you about cyberbullying is key to maintaining an open and positive environment which can help you deal with the situation. Responding negatively by barring internet use or taking away their mobile phone or other device can damage trust and may also put you out of the loop if cyberbullying happens again.</a:t>
            </a:r>
            <a:endParaRPr lang="en-IE" sz="1800" dirty="0">
              <a:effectLst/>
              <a:latin typeface="Times New Roman" panose="02020603050405020304" pitchFamily="18" charset="0"/>
              <a:ea typeface="Times New Roman" panose="02020603050405020304" pitchFamily="18" charset="0"/>
            </a:endParaRPr>
          </a:p>
          <a:p>
            <a:pPr marL="457200"/>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dirty="0">
                <a:solidFill>
                  <a:srgbClr val="000000"/>
                </a:solidFill>
                <a:effectLst/>
                <a:latin typeface="Calibri" panose="020F0502020204030204" pitchFamily="34" charset="0"/>
                <a:ea typeface="Times New Roman" panose="02020603050405020304" pitchFamily="18" charset="0"/>
              </a:rPr>
              <a:t>Help your child to build his/her confidence and self-esteem in other areas. This can be supported through your child engaging in out of school activities, such as sports, music or art activities. If your child is very distressed it’s important that they have someone with whom they can speak. A professional counsellor might be able to help. Childline offers a listening support service for children.</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15</a:t>
            </a:fld>
            <a:endParaRPr lang="en-US"/>
          </a:p>
        </p:txBody>
      </p:sp>
    </p:spTree>
    <p:extLst>
      <p:ext uri="{BB962C8B-B14F-4D97-AF65-F5344CB8AC3E}">
        <p14:creationId xmlns:p14="http://schemas.microsoft.com/office/powerpoint/2010/main" val="2355720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1000"/>
              </a:lnSpc>
            </a:pPr>
            <a:r>
              <a:rPr lang="en-IE" sz="1800" b="1" dirty="0">
                <a:effectLst/>
                <a:latin typeface="Calibri" panose="020F0502020204030204" pitchFamily="34" charset="0"/>
                <a:ea typeface="Arial" panose="020B0604020202020204" pitchFamily="34" charset="0"/>
              </a:rPr>
              <a:t>Dealing with cyberbullying </a:t>
            </a:r>
            <a:endParaRPr lang="en-IE" sz="1800" dirty="0">
              <a:effectLst/>
              <a:latin typeface="Times New Roman" panose="02020603050405020304" pitchFamily="18" charset="0"/>
              <a:ea typeface="Times New Roman" panose="02020603050405020304" pitchFamily="18" charset="0"/>
            </a:endParaRPr>
          </a:p>
          <a:p>
            <a:pPr fontAlgn="base"/>
            <a:r>
              <a:rPr lang="en-IE" sz="1800" b="1" dirty="0">
                <a:solidFill>
                  <a:srgbClr val="000000"/>
                </a:solidFill>
                <a:effectLst/>
                <a:latin typeface="Calibri" panose="020F0502020204030204" pitchFamily="34" charset="0"/>
                <a:ea typeface="Times New Roman" panose="02020603050405020304" pitchFamily="18" charset="0"/>
              </a:rPr>
              <a:t>What Advice Should I Give my Child?</a:t>
            </a:r>
            <a:r>
              <a:rPr lang="en-IE"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b="1" dirty="0">
                <a:solidFill>
                  <a:srgbClr val="000000"/>
                </a:solidFill>
                <a:effectLst/>
                <a:latin typeface="Calibri" panose="020F0502020204030204" pitchFamily="34" charset="0"/>
                <a:ea typeface="Times New Roman" panose="02020603050405020304" pitchFamily="18" charset="0"/>
              </a:rPr>
              <a:t>Don’t Reply:</a:t>
            </a:r>
            <a:r>
              <a:rPr lang="en-IE" sz="1800" dirty="0">
                <a:solidFill>
                  <a:srgbClr val="000000"/>
                </a:solidFill>
                <a:effectLst/>
                <a:latin typeface="Calibri" panose="020F0502020204030204" pitchFamily="34" charset="0"/>
                <a:ea typeface="Times New Roman" panose="02020603050405020304" pitchFamily="18" charset="0"/>
              </a:rPr>
              <a:t> Young people should never reply to messages that harass or annoy them. The bully wants to know they have upset their target. If they get a response it feeds into the problem and makes things worse</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457200" fontAlgn="base"/>
            <a:r>
              <a:rPr lang="en-US"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b="1" dirty="0">
                <a:solidFill>
                  <a:srgbClr val="000000"/>
                </a:solidFill>
                <a:effectLst/>
                <a:latin typeface="Calibri" panose="020F0502020204030204" pitchFamily="34" charset="0"/>
                <a:ea typeface="Times New Roman" panose="02020603050405020304" pitchFamily="18" charset="0"/>
              </a:rPr>
              <a:t>Keep the Messages</a:t>
            </a:r>
            <a:r>
              <a:rPr lang="en-IE" sz="1800" dirty="0">
                <a:solidFill>
                  <a:srgbClr val="000000"/>
                </a:solidFill>
                <a:effectLst/>
                <a:latin typeface="Calibri" panose="020F0502020204030204" pitchFamily="34" charset="0"/>
                <a:ea typeface="Times New Roman" panose="02020603050405020304" pitchFamily="18" charset="0"/>
              </a:rPr>
              <a:t>: By keeping nasty messages your child will be able to produce a record of the bullying, the dates and the times. This will be useful for any subsequent school or Garda investigation</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457200"/>
            <a:r>
              <a:rPr lang="en-IE" sz="1800" b="1" dirty="0">
                <a:solidFill>
                  <a:srgbClr val="000000"/>
                </a:solidFill>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b="1" dirty="0">
                <a:solidFill>
                  <a:srgbClr val="000000"/>
                </a:solidFill>
                <a:effectLst/>
                <a:latin typeface="Calibri" panose="020F0502020204030204" pitchFamily="34" charset="0"/>
                <a:ea typeface="Times New Roman" panose="02020603050405020304" pitchFamily="18" charset="0"/>
              </a:rPr>
              <a:t>Block the Sender:</a:t>
            </a:r>
            <a:r>
              <a:rPr lang="en-IE" sz="1800" dirty="0">
                <a:solidFill>
                  <a:srgbClr val="000000"/>
                </a:solidFill>
                <a:effectLst/>
                <a:latin typeface="Calibri" panose="020F0502020204030204" pitchFamily="34" charset="0"/>
                <a:ea typeface="Times New Roman" panose="02020603050405020304" pitchFamily="18" charset="0"/>
              </a:rPr>
              <a:t> No one needs to put up with someone harassing them. Whether it’s mobile phones, social media or chat rooms, children can block contacts through service providers</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457200"/>
            <a:r>
              <a:rPr lang="en-IE" sz="1800" b="1" dirty="0">
                <a:solidFill>
                  <a:srgbClr val="000000"/>
                </a:solidFill>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b="1" dirty="0">
                <a:solidFill>
                  <a:srgbClr val="000000"/>
                </a:solidFill>
                <a:effectLst/>
                <a:latin typeface="Calibri" panose="020F0502020204030204" pitchFamily="34" charset="0"/>
                <a:ea typeface="Times New Roman" panose="02020603050405020304" pitchFamily="18" charset="0"/>
              </a:rPr>
              <a:t>Report Problems:</a:t>
            </a:r>
            <a:r>
              <a:rPr lang="en-IE" sz="1800" dirty="0">
                <a:solidFill>
                  <a:srgbClr val="000000"/>
                </a:solidFill>
                <a:effectLst/>
                <a:latin typeface="Calibri" panose="020F0502020204030204" pitchFamily="34" charset="0"/>
                <a:ea typeface="Times New Roman" panose="02020603050405020304" pitchFamily="18" charset="0"/>
              </a:rPr>
              <a:t> Ensure your child reports any instances of cyberbullying to websites or service providers. Sites like Facebook have reporting tools. By using these, your child will be passing important information to people who can help eradicate cyberbullying</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90170" fontAlgn="base"/>
            <a:r>
              <a:rPr lang="en-IE" sz="1800" dirty="0">
                <a:solidFill>
                  <a:srgbClr val="000000"/>
                </a:solidFill>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IE" sz="1800" dirty="0">
                <a:solidFill>
                  <a:srgbClr val="000000"/>
                </a:solidFill>
                <a:effectLst/>
                <a:latin typeface="Calibri" panose="020F0502020204030204" pitchFamily="34" charset="0"/>
                <a:ea typeface="Times New Roman" panose="02020603050405020304" pitchFamily="18" charset="0"/>
              </a:rPr>
              <a:t>Children need to understand the emotional damage cyberbullying, and all other forms of bullying, can cause. All forms of bullying hurt, all cause pain and all should be stopped. By stressing this to your child – and by emphasising the importance of not standing by while someone else is being bullied – it will encourage them to be more responsible and considerate internet users.</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16</a:t>
            </a:fld>
            <a:endParaRPr lang="en-US"/>
          </a:p>
        </p:txBody>
      </p:sp>
    </p:spTree>
    <p:extLst>
      <p:ext uri="{BB962C8B-B14F-4D97-AF65-F5344CB8AC3E}">
        <p14:creationId xmlns:p14="http://schemas.microsoft.com/office/powerpoint/2010/main" val="879746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indent="-6350">
              <a:lnSpc>
                <a:spcPct val="111000"/>
              </a:lnSpc>
              <a:spcAft>
                <a:spcPts val="675"/>
              </a:spcAft>
            </a:pPr>
            <a:r>
              <a:rPr lang="en-IE" sz="1800" b="1" kern="100" dirty="0">
                <a:solidFill>
                  <a:srgbClr val="000000"/>
                </a:solidFill>
                <a:effectLst/>
                <a:latin typeface="Calibri" panose="020F0502020204030204" pitchFamily="34" charset="0"/>
                <a:ea typeface="Arial" panose="020B0604020202020204" pitchFamily="34" charset="0"/>
              </a:rPr>
              <a:t>Inappropriate Content </a:t>
            </a:r>
            <a:endParaRPr lang="en-IE" sz="1800" b="1" kern="100" dirty="0">
              <a:solidFill>
                <a:srgbClr val="000000"/>
              </a:solidFill>
              <a:effectLst/>
              <a:latin typeface="Arial" panose="020B0604020202020204" pitchFamily="34" charset="0"/>
              <a:ea typeface="Arial" panose="020B0604020202020204" pitchFamily="34" charset="0"/>
            </a:endParaRPr>
          </a:p>
          <a:p>
            <a:pPr fontAlgn="base"/>
            <a:r>
              <a:rPr lang="en-IE" sz="1800" dirty="0">
                <a:solidFill>
                  <a:srgbClr val="000000"/>
                </a:solidFill>
                <a:effectLst/>
                <a:latin typeface="Calibri" panose="020F0502020204030204" pitchFamily="34" charset="0"/>
                <a:ea typeface="Times New Roman" panose="02020603050405020304" pitchFamily="18" charset="0"/>
              </a:rPr>
              <a:t>Another concern parents have around their child’s use of the internet is encountering inappropriate content. </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133350" fontAlgn="base"/>
            <a:r>
              <a:rPr lang="en-IE"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IE" sz="1800" dirty="0">
                <a:solidFill>
                  <a:srgbClr val="000000"/>
                </a:solidFill>
                <a:effectLst/>
                <a:latin typeface="Calibri" panose="020F0502020204030204" pitchFamily="34" charset="0"/>
                <a:ea typeface="Times New Roman" panose="02020603050405020304" pitchFamily="18" charset="0"/>
              </a:rPr>
              <a:t>This can be upsetting for children so it is important that parents are aware of the risks and how to deal with issues that may arise as their child explores the internet. It is also important that parents understand that this is an ongoing process, so regular conversations with their children will ensure they are more likely to have positive experiences online and be better equipped to deal with any potential negative content. </a:t>
            </a:r>
            <a:r>
              <a:rPr lang="en-GB" sz="1800" dirty="0">
                <a:solidFill>
                  <a:srgbClr val="000000"/>
                </a:solidFill>
                <a:effectLst/>
                <a:latin typeface="Calibri" panose="020F0502020204030204" pitchFamily="34" charset="0"/>
                <a:ea typeface="Times New Roman" panose="02020603050405020304" pitchFamily="18" charset="0"/>
              </a:rPr>
              <a:t>Harmful content could include material relating to sex, violence, discrimination, and mis and disinformation. While not explicitly prohibited by law, this kind of material could, in the context of certain individuals, result in harm. </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133350" fontAlgn="base"/>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There is a general acceptance amongst parents and educators that exposure to harmful material can often give rise to false and distorted beliefs about the world. </a:t>
            </a:r>
            <a:r>
              <a:rPr lang="en-US" sz="1800" dirty="0">
                <a:solidFill>
                  <a:srgbClr val="000000"/>
                </a:solidFill>
                <a:effectLst/>
                <a:latin typeface="Calibri" panose="020F0502020204030204" pitchFamily="34" charset="0"/>
                <a:ea typeface="Times New Roman" panose="02020603050405020304" pitchFamily="18" charset="0"/>
              </a:rPr>
              <a:t>Children tend to believe everything they read online. They assume that the same checks and regulations that apply to printed works also apply to online content. Most children use the Internet for school work – often this can be project work done at home. </a:t>
            </a:r>
            <a:r>
              <a:rPr lang="en-IE" sz="1800" dirty="0">
                <a:solidFill>
                  <a:srgbClr val="000000"/>
                </a:solidFill>
                <a:effectLst/>
                <a:latin typeface="Calibri" panose="020F0502020204030204" pitchFamily="34" charset="0"/>
                <a:ea typeface="Times New Roman" panose="02020603050405020304" pitchFamily="18" charset="0"/>
              </a:rPr>
              <a:t>They need to be helped to develop strategies to cope with the knowledge and the influences introduced by the Internet</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133350" fontAlgn="base"/>
            <a:r>
              <a:rPr lang="en-IE"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IE" sz="1800" dirty="0">
                <a:solidFill>
                  <a:srgbClr val="000000"/>
                </a:solidFill>
                <a:effectLst/>
                <a:latin typeface="Calibri" panose="020F0502020204030204" pitchFamily="34" charset="0"/>
                <a:ea typeface="Times New Roman" panose="02020603050405020304" pitchFamily="18" charset="0"/>
              </a:rPr>
              <a:t>Here are a few talking points to help start a conversation on what to do if your child encounters something unpleasant online</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133350" fontAlgn="base"/>
            <a:r>
              <a:rPr lang="en-IE"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133350" fontAlgn="base"/>
            <a:r>
              <a:rPr lang="en-IE"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IE" sz="1800" b="1" dirty="0">
                <a:solidFill>
                  <a:srgbClr val="000000"/>
                </a:solidFill>
                <a:effectLst/>
                <a:latin typeface="Calibri" panose="020F0502020204030204" pitchFamily="34" charset="0"/>
                <a:ea typeface="Times New Roman" panose="02020603050405020304" pitchFamily="18" charset="0"/>
              </a:rPr>
              <a:t>Violent Content</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IE" sz="1800" dirty="0">
                <a:solidFill>
                  <a:srgbClr val="000000"/>
                </a:solidFill>
                <a:effectLst/>
                <a:latin typeface="Calibri" panose="020F0502020204030204" pitchFamily="34" charset="0"/>
                <a:ea typeface="Times New Roman" panose="02020603050405020304" pitchFamily="18" charset="0"/>
              </a:rPr>
              <a:t>Children may come across violent content online, whether in games, on social media, or video sites. Encourage them to talk to you if they see anything upsetting. Advise them to close the device and come to you right away. Parents should check game age ratings and content before allowing access. Inappropriate content can also be reported to the platform.</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133350" fontAlgn="base"/>
            <a:r>
              <a:rPr lang="en-IE"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IE" sz="1800" b="1" dirty="0">
                <a:solidFill>
                  <a:srgbClr val="000000"/>
                </a:solidFill>
                <a:effectLst/>
                <a:latin typeface="Calibri" panose="020F0502020204030204" pitchFamily="34" charset="0"/>
                <a:ea typeface="Times New Roman" panose="02020603050405020304" pitchFamily="18" charset="0"/>
              </a:rPr>
              <a:t>Online Pornography</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Children may accidentally or intentionally encounter pornography online. Explain that pornography is not a reflection of real-life relationships, without your intervention there is a chance that they will see it as a blueprint for relationships in general. </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133350" fontAlgn="base"/>
            <a:r>
              <a:rPr lang="en-IE"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IE" sz="1800" b="1" dirty="0">
                <a:solidFill>
                  <a:srgbClr val="000000"/>
                </a:solidFill>
                <a:effectLst/>
                <a:latin typeface="Calibri" panose="020F0502020204030204" pitchFamily="34" charset="0"/>
                <a:ea typeface="Times New Roman" panose="02020603050405020304" pitchFamily="18" charset="0"/>
              </a:rPr>
              <a:t>Promoting Hate</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The internet is a powerful tool for spreading messages which can be a good thing but has potential for encountering online abuse and hate speech. </a:t>
            </a:r>
            <a:r>
              <a:rPr lang="en-IE" sz="1800" dirty="0">
                <a:solidFill>
                  <a:srgbClr val="000000"/>
                </a:solidFill>
                <a:effectLst/>
                <a:latin typeface="Calibri" panose="020F0502020204030204" pitchFamily="34" charset="0"/>
                <a:ea typeface="Times New Roman" panose="02020603050405020304" pitchFamily="18" charset="0"/>
              </a:rPr>
              <a:t>It is important that your child understands what</a:t>
            </a:r>
            <a:r>
              <a:rPr lang="en-GB" sz="1800" dirty="0">
                <a:solidFill>
                  <a:srgbClr val="000000"/>
                </a:solidFill>
                <a:effectLst/>
                <a:latin typeface="Calibri" panose="020F0502020204030204" pitchFamily="34" charset="0"/>
                <a:ea typeface="Times New Roman" panose="02020603050405020304" pitchFamily="18" charset="0"/>
              </a:rPr>
              <a:t> to do if they come across upsetting material or speech. Young children should be supervised while using the internet. Tell them if they see this type of content, to show it to you and talk about it. As a parent you can report the content with the site host it may also be a good time to review parental controls. </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133350" fontAlgn="base"/>
            <a:r>
              <a:rPr lang="en-IE"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b="1" dirty="0">
                <a:solidFill>
                  <a:srgbClr val="000000"/>
                </a:solidFill>
                <a:effectLst/>
                <a:latin typeface="Calibri" panose="020F0502020204030204" pitchFamily="34" charset="0"/>
                <a:ea typeface="Times New Roman" panose="02020603050405020304" pitchFamily="18" charset="0"/>
              </a:rPr>
              <a:t>Unreliable Information</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Unreliable information online includes false, misleading, or biased content that can spread quickly and influence opinions or decisions.  Parents should encourage their child to question sources, cross-check facts, and think critically to help them recognise unreliable information.</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17</a:t>
            </a:fld>
            <a:endParaRPr lang="en-US"/>
          </a:p>
        </p:txBody>
      </p:sp>
    </p:spTree>
    <p:extLst>
      <p:ext uri="{BB962C8B-B14F-4D97-AF65-F5344CB8AC3E}">
        <p14:creationId xmlns:p14="http://schemas.microsoft.com/office/powerpoint/2010/main" val="2292001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IE" sz="1800" b="1" dirty="0">
                <a:effectLst/>
                <a:latin typeface="Calibri" panose="020F0502020204030204" pitchFamily="34" charset="0"/>
                <a:ea typeface="Times New Roman" panose="02020603050405020304" pitchFamily="18" charset="0"/>
              </a:rPr>
              <a:t>Critical thinking tips</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With so much information online it can be hard to know if what we are seeing, reading or hearing online is accurate and reliable.</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By encouraging your child to STOP, THINK, CHECK when they are online, it will help to develop their critical thinking skills to question the accuracy of what they encounter online. </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Here are some simple tips: </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Check the source</a:t>
            </a:r>
            <a:r>
              <a:rPr lang="en-US" sz="1800" dirty="0">
                <a:solidFill>
                  <a:srgbClr val="000000"/>
                </a:solidFill>
                <a:effectLst/>
                <a:latin typeface="Calibri" panose="020F0502020204030204" pitchFamily="34" charset="0"/>
                <a:ea typeface="Times New Roman" panose="02020603050405020304" pitchFamily="18" charset="0"/>
              </a:rPr>
              <a:t> – check the source of the story, is it a credible, reliable source? If you can't find the same information from other sources, it might be inaccurate, unreliable, or outdated. This is especially true if the information seems overly topical or sensational.</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Look beyond the headline</a:t>
            </a:r>
            <a:r>
              <a:rPr lang="en-US" sz="1800" dirty="0">
                <a:solidFill>
                  <a:srgbClr val="000000"/>
                </a:solidFill>
                <a:effectLst/>
                <a:latin typeface="Calibri" panose="020F0502020204030204" pitchFamily="34" charset="0"/>
                <a:ea typeface="Times New Roman" panose="02020603050405020304" pitchFamily="18" charset="0"/>
              </a:rPr>
              <a:t> - Headlines are meant to grab your attention, but they can't tell the whole story, and neither can a brief social media post. If it seems too good (or bad) to be true, it likely is.</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Sometimes pictures lie.</a:t>
            </a:r>
            <a:r>
              <a:rPr lang="en-US" sz="1800" dirty="0">
                <a:solidFill>
                  <a:srgbClr val="000000"/>
                </a:solidFill>
                <a:effectLst/>
                <a:latin typeface="Calibri" panose="020F0502020204030204" pitchFamily="34" charset="0"/>
                <a:ea typeface="Times New Roman" panose="02020603050405020304" pitchFamily="18" charset="0"/>
              </a:rPr>
              <a:t> - Don’t assume that a picture or video is giving you the whole story. If a picture or video has been altered or simply used out of context, then it can be easy to draw the wrong conclusions. </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Just because something is viral or trending doesn't mean it's accurate</a:t>
            </a:r>
            <a:r>
              <a:rPr lang="en-US" sz="1800" dirty="0">
                <a:solidFill>
                  <a:srgbClr val="000000"/>
                </a:solidFill>
                <a:effectLst/>
                <a:latin typeface="Calibri" panose="020F0502020204030204" pitchFamily="34" charset="0"/>
                <a:ea typeface="Times New Roman" panose="02020603050405020304" pitchFamily="18" charset="0"/>
              </a:rPr>
              <a:t>. - Disinformation is often created to trigger strong emotional reactions, encouraging immediate sharing or "liking" in moments of outrage, excitement, or disbelief. Social media and messaging apps make it incredibly easy to spread information quickly to large groups of people.</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You are what you like? </a:t>
            </a:r>
            <a:r>
              <a:rPr lang="en-US" sz="1800" dirty="0">
                <a:solidFill>
                  <a:srgbClr val="000000"/>
                </a:solidFill>
                <a:effectLst/>
                <a:latin typeface="Calibri" panose="020F0502020204030204" pitchFamily="34" charset="0"/>
                <a:ea typeface="Times New Roman" panose="02020603050405020304" pitchFamily="18" charset="0"/>
              </a:rPr>
              <a:t>Be aware that what you see online has been tailored to your preferences, and online algorithms filter what content you see, </a:t>
            </a:r>
            <a:r>
              <a:rPr lang="en-US" sz="1800" b="1" i="1" dirty="0">
                <a:solidFill>
                  <a:srgbClr val="000000"/>
                </a:solidFill>
                <a:effectLst/>
                <a:latin typeface="Calibri" panose="020F0502020204030204" pitchFamily="34" charset="0"/>
                <a:ea typeface="Times New Roman" panose="02020603050405020304" pitchFamily="18" charset="0"/>
              </a:rPr>
              <a:t>and </a:t>
            </a:r>
            <a:r>
              <a:rPr lang="en-US" sz="1800" dirty="0">
                <a:solidFill>
                  <a:srgbClr val="000000"/>
                </a:solidFill>
                <a:effectLst/>
                <a:latin typeface="Calibri" panose="020F0502020204030204" pitchFamily="34" charset="0"/>
                <a:ea typeface="Times New Roman" panose="02020603050405020304" pitchFamily="18" charset="0"/>
              </a:rPr>
              <a:t>what you don’t see, in order to try to hold your interest. If a piece of content is being highlighted by an online platform, why might that be? It is because you are likely to be interested in it? </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18</a:t>
            </a:fld>
            <a:endParaRPr lang="en-US"/>
          </a:p>
        </p:txBody>
      </p:sp>
    </p:spTree>
    <p:extLst>
      <p:ext uri="{BB962C8B-B14F-4D97-AF65-F5344CB8AC3E}">
        <p14:creationId xmlns:p14="http://schemas.microsoft.com/office/powerpoint/2010/main" val="3070155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7620">
              <a:lnSpc>
                <a:spcPct val="149000"/>
              </a:lnSpc>
              <a:spcAft>
                <a:spcPts val="0"/>
              </a:spcAft>
            </a:pPr>
            <a:r>
              <a:rPr lang="en-IE" sz="1800" b="1" dirty="0">
                <a:effectLst/>
                <a:latin typeface="Calibri" panose="020F0502020204030204" pitchFamily="34" charset="0"/>
                <a:ea typeface="Arial" panose="020B0604020202020204" pitchFamily="34" charset="0"/>
              </a:rPr>
              <a:t>Video – Talking to your child about online pornography</a:t>
            </a:r>
            <a:endParaRPr lang="en-IE" sz="1800" dirty="0">
              <a:effectLst/>
              <a:latin typeface="Times New Roman" panose="02020603050405020304" pitchFamily="18" charset="0"/>
              <a:ea typeface="Times New Roman" panose="02020603050405020304" pitchFamily="18" charset="0"/>
            </a:endParaRPr>
          </a:p>
          <a:p>
            <a:pPr marR="7620">
              <a:lnSpc>
                <a:spcPct val="149000"/>
              </a:lnSpc>
              <a:spcAft>
                <a:spcPts val="0"/>
              </a:spcAft>
            </a:pPr>
            <a:r>
              <a:rPr lang="en-IE" sz="1800" dirty="0">
                <a:effectLst/>
                <a:latin typeface="Calibri" panose="020F0502020204030204" pitchFamily="34" charset="0"/>
                <a:ea typeface="Times New Roman" panose="02020603050405020304" pitchFamily="18" charset="0"/>
              </a:rPr>
              <a:t>Child and Adolescent Psychotherapist Colman </a:t>
            </a:r>
            <a:r>
              <a:rPr lang="en-IE" sz="1800" dirty="0" err="1">
                <a:effectLst/>
                <a:latin typeface="Calibri" panose="020F0502020204030204" pitchFamily="34" charset="0"/>
                <a:ea typeface="Times New Roman" panose="02020603050405020304" pitchFamily="18" charset="0"/>
              </a:rPr>
              <a:t>Noctor</a:t>
            </a:r>
            <a:r>
              <a:rPr lang="en-IE" sz="1800" dirty="0">
                <a:effectLst/>
                <a:latin typeface="Calibri" panose="020F0502020204030204" pitchFamily="34" charset="0"/>
                <a:ea typeface="Times New Roman" panose="02020603050405020304" pitchFamily="18" charset="0"/>
              </a:rPr>
              <a:t> offers advice for parents on talking to your child about online pornography. </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dirty="0">
                <a:effectLst/>
                <a:latin typeface="Calibri" panose="020F0502020204030204" pitchFamily="34" charset="0"/>
                <a:ea typeface="Times New Roman" panose="02020603050405020304" pitchFamily="18" charset="0"/>
              </a:rPr>
              <a:t>Click the Link to play video: </a:t>
            </a:r>
            <a:r>
              <a:rPr lang="en-IE" sz="1800" u="sng" dirty="0">
                <a:solidFill>
                  <a:srgbClr val="0563C1"/>
                </a:solidFill>
                <a:effectLst/>
                <a:latin typeface="Calibri" panose="020F0502020204030204" pitchFamily="34" charset="0"/>
                <a:ea typeface="Times New Roman" panose="02020603050405020304" pitchFamily="18" charset="0"/>
                <a:hlinkClick r:id="rId3"/>
              </a:rPr>
              <a:t>https://vimeo.com/200804644</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dirty="0">
                <a:effectLst/>
                <a:latin typeface="Calibri" panose="020F0502020204030204" pitchFamily="34" charset="0"/>
                <a:ea typeface="Times New Roman" panose="02020603050405020304" pitchFamily="18" charset="0"/>
              </a:rPr>
              <a:t>Please ensure pop-ups are enables on your computer. Video will play on </a:t>
            </a:r>
            <a:r>
              <a:rPr lang="en-IE" sz="1800" dirty="0" err="1">
                <a:effectLst/>
                <a:latin typeface="Calibri" panose="020F0502020204030204" pitchFamily="34" charset="0"/>
                <a:ea typeface="Times New Roman" panose="02020603050405020304" pitchFamily="18" charset="0"/>
              </a:rPr>
              <a:t>vimeo</a:t>
            </a:r>
            <a:r>
              <a:rPr lang="en-IE" sz="1800" dirty="0">
                <a:effectLst/>
                <a:latin typeface="Calibri" panose="020F0502020204030204" pitchFamily="34" charset="0"/>
                <a:ea typeface="Times New Roman" panose="02020603050405020304" pitchFamily="18" charset="0"/>
              </a:rPr>
              <a:t>. Alternatively videos can be accessed on the </a:t>
            </a:r>
            <a:r>
              <a:rPr lang="en-IE" sz="1800" dirty="0" err="1">
                <a:effectLst/>
                <a:latin typeface="Calibri" panose="020F0502020204030204" pitchFamily="34" charset="0"/>
                <a:ea typeface="Times New Roman" panose="02020603050405020304" pitchFamily="18" charset="0"/>
              </a:rPr>
              <a:t>Webwise.ie</a:t>
            </a:r>
            <a:r>
              <a:rPr lang="en-IE" sz="1800" dirty="0">
                <a:effectLst/>
                <a:latin typeface="Calibri" panose="020F0502020204030204" pitchFamily="34" charset="0"/>
                <a:ea typeface="Times New Roman" panose="02020603050405020304" pitchFamily="18" charset="0"/>
              </a:rPr>
              <a:t>/parents page.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19</a:t>
            </a:fld>
            <a:endParaRPr lang="en-US"/>
          </a:p>
        </p:txBody>
      </p:sp>
    </p:spTree>
    <p:extLst>
      <p:ext uri="{BB962C8B-B14F-4D97-AF65-F5344CB8AC3E}">
        <p14:creationId xmlns:p14="http://schemas.microsoft.com/office/powerpoint/2010/main" val="2384191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b="1" kern="0" dirty="0">
                <a:effectLst/>
                <a:latin typeface="Calibri" panose="020F0502020204030204" pitchFamily="34" charset="0"/>
                <a:ea typeface="Arial" panose="020B0604020202020204" pitchFamily="34" charset="0"/>
              </a:rPr>
              <a:t>Brief introduction </a:t>
            </a:r>
            <a:endParaRPr lang="en-IE" dirty="0">
              <a:effectLst/>
              <a:latin typeface="Calibri" panose="020F0502020204030204" pitchFamily="34" charset="0"/>
            </a:endParaRPr>
          </a:p>
          <a:p>
            <a:r>
              <a:rPr lang="en-IE" dirty="0">
                <a:effectLst/>
                <a:latin typeface="Calibri" panose="020F0502020204030204" pitchFamily="34" charset="0"/>
              </a:rPr>
              <a:t>Explain how long the talk will take and the types of things you will be doing over that time. </a:t>
            </a:r>
          </a:p>
          <a:p>
            <a:r>
              <a:rPr lang="en-IE" dirty="0">
                <a:effectLst/>
                <a:latin typeface="Calibri" panose="020F0502020204030204" pitchFamily="34" charset="0"/>
              </a:rPr>
              <a:t>For example </a:t>
            </a:r>
          </a:p>
          <a:p>
            <a:r>
              <a:rPr lang="en-IE" i="1" dirty="0">
                <a:effectLst/>
                <a:latin typeface="Calibri" panose="020F0502020204030204" pitchFamily="34" charset="0"/>
              </a:rPr>
              <a:t>‘This evening we are going to talk to you about some common concerns parents have around online safety. This one hour talk will look at topics such as screen time, cyberbullying, social media and we’ll also do some group activities. The aim of the talk this evening is to give you an introduction to the topic, give you some tips for talking to your child, find out what supports are available and how to access them.’ </a:t>
            </a: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2</a:t>
            </a:fld>
            <a:endParaRPr lang="en-US"/>
          </a:p>
        </p:txBody>
      </p:sp>
    </p:spTree>
    <p:extLst>
      <p:ext uri="{BB962C8B-B14F-4D97-AF65-F5344CB8AC3E}">
        <p14:creationId xmlns:p14="http://schemas.microsoft.com/office/powerpoint/2010/main" val="2425536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7620">
              <a:lnSpc>
                <a:spcPct val="149000"/>
              </a:lnSpc>
              <a:spcAft>
                <a:spcPts val="0"/>
              </a:spcAft>
            </a:pPr>
            <a:r>
              <a:rPr lang="en-IE" sz="1800" b="1" dirty="0">
                <a:effectLst/>
                <a:latin typeface="Calibri" panose="020F0502020204030204" pitchFamily="34" charset="0"/>
                <a:ea typeface="Arial" panose="020B0604020202020204" pitchFamily="34" charset="0"/>
              </a:rPr>
              <a:t>Video – Talking to your child about sexting </a:t>
            </a:r>
            <a:endParaRPr lang="en-IE" sz="1800" dirty="0">
              <a:effectLst/>
              <a:latin typeface="Times New Roman" panose="02020603050405020304" pitchFamily="18" charset="0"/>
              <a:ea typeface="Times New Roman" panose="02020603050405020304" pitchFamily="18" charset="0"/>
            </a:endParaRPr>
          </a:p>
          <a:p>
            <a:pPr marR="7620">
              <a:lnSpc>
                <a:spcPct val="149000"/>
              </a:lnSpc>
              <a:spcAft>
                <a:spcPts val="0"/>
              </a:spcAft>
            </a:pPr>
            <a:r>
              <a:rPr lang="en-IE" sz="1800" dirty="0" err="1">
                <a:effectLst/>
                <a:latin typeface="Calibri" panose="020F0502020204030204" pitchFamily="34" charset="0"/>
                <a:ea typeface="Arial" panose="020B0604020202020204" pitchFamily="34" charset="0"/>
              </a:rPr>
              <a:t>Dr.</a:t>
            </a:r>
            <a:r>
              <a:rPr lang="en-IE" sz="1800" b="1" dirty="0">
                <a:effectLst/>
                <a:latin typeface="Calibri" panose="020F0502020204030204" pitchFamily="34" charset="0"/>
                <a:ea typeface="Arial" panose="020B0604020202020204" pitchFamily="34" charset="0"/>
              </a:rPr>
              <a:t> </a:t>
            </a:r>
            <a:r>
              <a:rPr lang="en-IE" sz="1800" dirty="0">
                <a:effectLst/>
                <a:latin typeface="Calibri" panose="020F0502020204030204" pitchFamily="34" charset="0"/>
                <a:ea typeface="Times New Roman" panose="02020603050405020304" pitchFamily="18" charset="0"/>
              </a:rPr>
              <a:t>Elaine Byrnes explains why teens may get involved in sexting and offers advice on how parents can talk to their teen about image-sharing. </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dirty="0">
                <a:effectLst/>
                <a:latin typeface="Calibri" panose="020F0502020204030204" pitchFamily="34" charset="0"/>
                <a:ea typeface="Times New Roman" panose="02020603050405020304" pitchFamily="18" charset="0"/>
              </a:rPr>
              <a:t>Click the Link to play video or click the picture on the screen: </a:t>
            </a:r>
            <a:r>
              <a:rPr lang="en-US" sz="1800" b="1" dirty="0">
                <a:solidFill>
                  <a:srgbClr val="0000FF"/>
                </a:solidFill>
                <a:effectLst/>
                <a:latin typeface="Calibri" panose="020F0502020204030204" pitchFamily="34" charset="0"/>
                <a:ea typeface="Times New Roman" panose="02020603050405020304" pitchFamily="18" charset="0"/>
                <a:hlinkClick r:id="rId3"/>
              </a:rPr>
              <a:t>https://www.youtube.com/watch?v=jT1qnpNE-8c</a:t>
            </a:r>
            <a:r>
              <a:rPr lang="en-US" sz="1800" dirty="0">
                <a:effectLst/>
                <a:latin typeface="Calibri" panose="020F0502020204030204" pitchFamily="34" charset="0"/>
                <a:ea typeface="Times New Roman" panose="02020603050405020304" pitchFamily="18" charset="0"/>
              </a:rPr>
              <a:t>  </a:t>
            </a:r>
            <a:r>
              <a:rPr lang="en-IE" sz="1800" dirty="0">
                <a:effectLst/>
                <a:latin typeface="Calibri" panose="020F0502020204030204" pitchFamily="34" charset="0"/>
                <a:ea typeface="Times New Roman" panose="02020603050405020304" pitchFamily="18" charset="0"/>
              </a:rPr>
              <a:t>Please ensure pop-ups are enables on your computer. Video will play on </a:t>
            </a:r>
            <a:r>
              <a:rPr lang="en-IE" sz="1800" dirty="0" err="1">
                <a:effectLst/>
                <a:latin typeface="Calibri" panose="020F0502020204030204" pitchFamily="34" charset="0"/>
                <a:ea typeface="Times New Roman" panose="02020603050405020304" pitchFamily="18" charset="0"/>
              </a:rPr>
              <a:t>vimeo</a:t>
            </a:r>
            <a:r>
              <a:rPr lang="en-IE" sz="1800" dirty="0">
                <a:effectLst/>
                <a:latin typeface="Calibri" panose="020F0502020204030204" pitchFamily="34" charset="0"/>
                <a:ea typeface="Times New Roman" panose="02020603050405020304" pitchFamily="18" charset="0"/>
              </a:rPr>
              <a:t>. Alternatively videos can be accessed on the </a:t>
            </a:r>
            <a:r>
              <a:rPr lang="en-IE" sz="1800" dirty="0" err="1">
                <a:effectLst/>
                <a:latin typeface="Calibri" panose="020F0502020204030204" pitchFamily="34" charset="0"/>
                <a:ea typeface="Times New Roman" panose="02020603050405020304" pitchFamily="18" charset="0"/>
              </a:rPr>
              <a:t>Webwise.ie</a:t>
            </a:r>
            <a:r>
              <a:rPr lang="en-IE" sz="1800" dirty="0">
                <a:effectLst/>
                <a:latin typeface="Calibri" panose="020F0502020204030204" pitchFamily="34" charset="0"/>
                <a:ea typeface="Times New Roman" panose="02020603050405020304" pitchFamily="18" charset="0"/>
              </a:rPr>
              <a:t>/parents page.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20</a:t>
            </a:fld>
            <a:endParaRPr lang="en-US"/>
          </a:p>
        </p:txBody>
      </p:sp>
    </p:spTree>
    <p:extLst>
      <p:ext uri="{BB962C8B-B14F-4D97-AF65-F5344CB8AC3E}">
        <p14:creationId xmlns:p14="http://schemas.microsoft.com/office/powerpoint/2010/main" val="163103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b="1" dirty="0">
                <a:effectLst/>
                <a:latin typeface="Calibri" panose="020F0502020204030204" pitchFamily="34" charset="0"/>
                <a:ea typeface="Arial" panose="020B0604020202020204" pitchFamily="34" charset="0"/>
              </a:rPr>
              <a:t>Coco’s Law</a:t>
            </a:r>
            <a:endParaRPr lang="en-IE" sz="1800" dirty="0">
              <a:effectLst/>
              <a:latin typeface="Times New Roman" panose="02020603050405020304" pitchFamily="18" charset="0"/>
              <a:ea typeface="Times New Roman" panose="02020603050405020304" pitchFamily="18" charset="0"/>
            </a:endParaRPr>
          </a:p>
          <a:p>
            <a:r>
              <a:rPr lang="en-IE" sz="1800" dirty="0">
                <a:effectLst/>
                <a:latin typeface="Calibri" panose="020F0502020204030204" pitchFamily="34" charset="0"/>
                <a:ea typeface="Times New Roman" panose="02020603050405020304" pitchFamily="18" charset="0"/>
              </a:rPr>
              <a:t>Sharing intimate images without consent is illegal under Coco’s Law.​</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The Harassment, Harmful Communications and Related Offences Act 2020 (Coco’s Law) created two new offences which </a:t>
            </a:r>
            <a:r>
              <a:rPr lang="en-US" sz="1800" dirty="0" err="1">
                <a:solidFill>
                  <a:srgbClr val="000000"/>
                </a:solidFill>
                <a:effectLst/>
                <a:latin typeface="Calibri" panose="020F0502020204030204" pitchFamily="34" charset="0"/>
                <a:ea typeface="Times New Roman" panose="02020603050405020304" pitchFamily="18" charset="0"/>
              </a:rPr>
              <a:t>criminalise</a:t>
            </a:r>
            <a:r>
              <a:rPr lang="en-US" sz="1800" dirty="0">
                <a:solidFill>
                  <a:srgbClr val="000000"/>
                </a:solidFill>
                <a:effectLst/>
                <a:latin typeface="Calibri" panose="020F0502020204030204" pitchFamily="34" charset="0"/>
                <a:ea typeface="Times New Roman" panose="02020603050405020304" pitchFamily="18" charset="0"/>
              </a:rPr>
              <a:t> the non-consensual distribution of intimate images:</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342900" lvl="0" indent="-342900" fontAlgn="base">
              <a:buClr>
                <a:srgbClr val="000000"/>
              </a:buClr>
              <a:buFont typeface="+mj-lt"/>
              <a:buAutoNum type="arabicPeriod"/>
            </a:pPr>
            <a:r>
              <a:rPr lang="en-US" sz="1800" dirty="0">
                <a:solidFill>
                  <a:srgbClr val="000000"/>
                </a:solidFill>
                <a:effectLst/>
                <a:latin typeface="Calibri" panose="020F0502020204030204" pitchFamily="34" charset="0"/>
                <a:ea typeface="Times New Roman" panose="02020603050405020304" pitchFamily="18" charset="0"/>
              </a:rPr>
              <a:t>It is an offence to distribute or publish intimate images of a person, without consent and with intent to cause harm. </a:t>
            </a:r>
          </a:p>
          <a:p>
            <a:pPr marL="342900" lvl="0" indent="-342900" fontAlgn="base">
              <a:buClr>
                <a:srgbClr val="000000"/>
              </a:buClr>
              <a:buFont typeface="+mj-lt"/>
              <a:buAutoNum type="arabicPeriod"/>
            </a:pPr>
            <a:r>
              <a:rPr lang="en-US" sz="1800" dirty="0">
                <a:solidFill>
                  <a:srgbClr val="000000"/>
                </a:solidFill>
                <a:effectLst/>
                <a:latin typeface="Calibri" panose="020F0502020204030204" pitchFamily="34" charset="0"/>
                <a:ea typeface="Times New Roman" panose="02020603050405020304" pitchFamily="18" charset="0"/>
              </a:rPr>
              <a:t>It is an offence to take, distribute or publish intimate images of a person without consent even if there is no specific intent to cause harm. </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Importantly, this applies even if the person initially gave consent for the picture to be taken, but they were later shared with other people without their consent.</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21</a:t>
            </a:fld>
            <a:endParaRPr lang="en-US"/>
          </a:p>
        </p:txBody>
      </p:sp>
    </p:spTree>
    <p:extLst>
      <p:ext uri="{BB962C8B-B14F-4D97-AF65-F5344CB8AC3E}">
        <p14:creationId xmlns:p14="http://schemas.microsoft.com/office/powerpoint/2010/main" val="637214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b="1" dirty="0">
                <a:effectLst/>
                <a:latin typeface="Calibri" panose="020F0502020204030204" pitchFamily="34" charset="0"/>
                <a:ea typeface="Arial" panose="020B0604020202020204" pitchFamily="34" charset="0"/>
              </a:rPr>
              <a:t>Image-Sharing – Talking Points</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Image-sharing can be a big concern for parents. It's important to make your child aware of the risks of sharing online and how to protect themselves.</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133350" fontAlgn="base"/>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Having regular conversations with your child on these topics is key. Here are a few conversations starts to help parents speak to their child. </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133350" fontAlgn="base"/>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b="1" dirty="0">
                <a:solidFill>
                  <a:srgbClr val="000000"/>
                </a:solidFill>
                <a:effectLst/>
                <a:latin typeface="Calibri" panose="020F0502020204030204" pitchFamily="34" charset="0"/>
                <a:ea typeface="Times New Roman" panose="02020603050405020304" pitchFamily="18" charset="0"/>
              </a:rPr>
              <a:t>1. What is personal information?</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A good way to start this conversation is by choosing a well-known public figure and discussing what you both know about them. Then, ask your child what they don’t know. Do they know this person’s phone number, home address, or personal thoughts? What kind of details would their family know that their friends or the public wouldn’t? This can help illustrate the difference between public and private information.</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GB" sz="1800" b="1" dirty="0">
                <a:solidFill>
                  <a:srgbClr val="000000"/>
                </a:solidFill>
                <a:effectLst/>
                <a:latin typeface="Calibri" panose="020F0502020204030204" pitchFamily="34" charset="0"/>
                <a:ea typeface="Times New Roman" panose="02020603050405020304" pitchFamily="18" charset="0"/>
              </a:rPr>
              <a:t>2.  What types of things are okay to share online?</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Listen to what your child says and talk to them about the type of content you would be uncomfortable with your them sharing. Make sure you specifically talk about photographs. Be very clear on the types of photo you would be unhappy with them posting. Discuss the importance of being a good digital friend by not sharing images or other personal information that might hurt or embarrass their friends or peers.</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Did you know? Remind your child that pictures and video contain a lot of information other than just what you see (metadata) that we may not be aware of. This metadata can include your location, this can be disabled in the location settings on most devices.</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GB" sz="1800" b="1" dirty="0">
                <a:solidFill>
                  <a:srgbClr val="000000"/>
                </a:solidFill>
                <a:effectLst/>
                <a:latin typeface="Calibri" panose="020F0502020204030204" pitchFamily="34" charset="0"/>
                <a:ea typeface="Times New Roman" panose="02020603050405020304" pitchFamily="18" charset="0"/>
              </a:rPr>
              <a:t>3. What would you do if someone asked you to do something online that you are not comfortable with?</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Peer pressure can often influence what type of photos young people post online, encourage your child to be themselves! This is also a good opportunity to let your child know that they can come to you if they encounter anything negative online.</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GB" sz="1800" b="1" dirty="0">
                <a:solidFill>
                  <a:srgbClr val="000000"/>
                </a:solidFill>
                <a:effectLst/>
                <a:latin typeface="Calibri" panose="020F0502020204030204" pitchFamily="34" charset="0"/>
                <a:ea typeface="Times New Roman" panose="02020603050405020304" pitchFamily="18" charset="0"/>
              </a:rPr>
              <a:t>4. Is it possible to create a fake profile online?</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It is important that young social media users understand that people may not always be who they say they are. Remind them that is very easy to set up a fake social media profile. It is a good idea to go through privacy settings of social networks and encourage them to use a friends only setting for their social media profiles. </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GB" sz="1800" b="1" dirty="0">
                <a:solidFill>
                  <a:srgbClr val="000000"/>
                </a:solidFill>
                <a:effectLst/>
                <a:latin typeface="Calibri" panose="020F0502020204030204" pitchFamily="34" charset="0"/>
                <a:ea typeface="Times New Roman" panose="02020603050405020304" pitchFamily="18" charset="0"/>
              </a:rPr>
              <a:t>5. Would you share a photo of someone online without their permission?</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Young people may not realise the consequences of sharing harmful images of others without their permission. Ask your child how they would feel if a photo or video of them was shared without their permission. Discuss the consequences of when sharing goes wrong. Remind your child that once something is shared online they lose control over where it can go.</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r>
              <a:rPr lang="en-IE" sz="1800" dirty="0">
                <a:effectLst/>
                <a:latin typeface="Calibri" panose="020F0502020204030204" pitchFamily="34" charset="0"/>
                <a:ea typeface="Times New Roman" panose="02020603050405020304" pitchFamily="18" charset="0"/>
              </a:rPr>
              <a:t>One of the most important things parents can do to help their child online is lead by example. If you are prepared to walk the talk, let your child know that you would not share photos of them without their permission and you expect them to do the same. For tips on sharing photos of your kids, go to: </a:t>
            </a:r>
            <a:r>
              <a:rPr lang="en-IE" sz="1800" u="sng" dirty="0">
                <a:solidFill>
                  <a:srgbClr val="0563C1"/>
                </a:solidFill>
                <a:effectLst/>
                <a:latin typeface="Calibri" panose="020F0502020204030204" pitchFamily="34" charset="0"/>
                <a:ea typeface="Times New Roman" panose="02020603050405020304" pitchFamily="18" charset="0"/>
                <a:hlinkClick r:id="rId3"/>
              </a:rPr>
              <a:t>https://www.webwise.ie/parents/oversharing-online/</a:t>
            </a:r>
            <a:r>
              <a:rPr lang="en-IE"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22</a:t>
            </a:fld>
            <a:endParaRPr lang="en-US"/>
          </a:p>
        </p:txBody>
      </p:sp>
    </p:spTree>
    <p:extLst>
      <p:ext uri="{BB962C8B-B14F-4D97-AF65-F5344CB8AC3E}">
        <p14:creationId xmlns:p14="http://schemas.microsoft.com/office/powerpoint/2010/main" val="2923443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7620">
              <a:lnSpc>
                <a:spcPct val="149000"/>
              </a:lnSpc>
              <a:spcAft>
                <a:spcPts val="0"/>
              </a:spcAft>
            </a:pPr>
            <a:r>
              <a:rPr lang="en-IE" sz="1200" b="1" dirty="0">
                <a:effectLst/>
                <a:latin typeface="Calibri" panose="020F0502020204030204" pitchFamily="34" charset="0"/>
                <a:ea typeface="Arial" panose="020B0604020202020204" pitchFamily="34" charset="0"/>
              </a:rPr>
              <a:t>Video - Be in Ctrl</a:t>
            </a:r>
            <a:endParaRPr lang="en-IE" sz="1200" dirty="0">
              <a:effectLst/>
              <a:latin typeface="Times New Roman" panose="02020603050405020304" pitchFamily="18" charset="0"/>
              <a:ea typeface="Times New Roman" panose="02020603050405020304" pitchFamily="18" charset="0"/>
            </a:endParaRPr>
          </a:p>
          <a:p>
            <a:pPr marR="7620">
              <a:lnSpc>
                <a:spcPct val="149000"/>
              </a:lnSpc>
              <a:spcAft>
                <a:spcPts val="0"/>
              </a:spcAft>
            </a:pPr>
            <a:r>
              <a:rPr lang="en-IE" sz="1200" dirty="0">
                <a:effectLst/>
                <a:latin typeface="Calibri" panose="020F0502020204030204" pitchFamily="34" charset="0"/>
                <a:ea typeface="Times New Roman" panose="02020603050405020304" pitchFamily="18" charset="0"/>
              </a:rPr>
              <a:t>The Be In Ctrl video address criminal aspects of online activity , online grooming and webcam blackmail. Click the Link to play video: </a:t>
            </a:r>
            <a:r>
              <a:rPr lang="en-IE" sz="1200" u="sng" dirty="0">
                <a:solidFill>
                  <a:srgbClr val="0563C1"/>
                </a:solidFill>
                <a:effectLst/>
                <a:latin typeface="Calibri" panose="020F0502020204030204" pitchFamily="34" charset="0"/>
                <a:ea typeface="Times New Roman" panose="02020603050405020304" pitchFamily="18" charset="0"/>
                <a:hlinkClick r:id="rId3"/>
              </a:rPr>
              <a:t>https://vimeo.com/154299804</a:t>
            </a:r>
            <a:r>
              <a:rPr lang="en-IE" sz="1200" dirty="0">
                <a:effectLst/>
                <a:latin typeface="Calibri" panose="020F0502020204030204" pitchFamily="34" charset="0"/>
                <a:ea typeface="Times New Roman" panose="02020603050405020304" pitchFamily="18" charset="0"/>
              </a:rPr>
              <a:t> </a:t>
            </a:r>
            <a:endParaRPr lang="en-IE" sz="1200" dirty="0">
              <a:effectLst/>
              <a:latin typeface="Times New Roman" panose="02020603050405020304" pitchFamily="18" charset="0"/>
              <a:ea typeface="Times New Roman" panose="02020603050405020304" pitchFamily="18" charset="0"/>
            </a:endParaRPr>
          </a:p>
          <a:p>
            <a:pPr marR="7620">
              <a:spcAft>
                <a:spcPts val="0"/>
              </a:spcAft>
            </a:pPr>
            <a:r>
              <a:rPr lang="en-IE" sz="1200" dirty="0">
                <a:effectLst/>
                <a:latin typeface="Calibri" panose="020F0502020204030204" pitchFamily="34" charset="0"/>
                <a:ea typeface="Times New Roman" panose="02020603050405020304" pitchFamily="18" charset="0"/>
              </a:rPr>
              <a:t>The purpose of this video is to inform young people that this behaviour is a crime, raise awareness of how to protect themselves online, where to find help and support and to give them Ctrl! </a:t>
            </a:r>
            <a:endParaRPr lang="en-IE" sz="1200" dirty="0">
              <a:effectLst/>
              <a:latin typeface="Times New Roman" panose="02020603050405020304" pitchFamily="18" charset="0"/>
              <a:ea typeface="Times New Roman" panose="02020603050405020304" pitchFamily="18" charset="0"/>
            </a:endParaRPr>
          </a:p>
          <a:p>
            <a:pPr marR="7620">
              <a:spcAft>
                <a:spcPts val="0"/>
              </a:spcAft>
            </a:pPr>
            <a:r>
              <a:rPr lang="en-IE" sz="1200" dirty="0">
                <a:effectLst/>
                <a:latin typeface="Calibri" panose="020F0502020204030204" pitchFamily="34" charset="0"/>
                <a:ea typeface="Times New Roman" panose="02020603050405020304" pitchFamily="18" charset="0"/>
              </a:rPr>
              <a:t> </a:t>
            </a:r>
            <a:endParaRPr lang="en-IE" sz="1200" dirty="0">
              <a:effectLst/>
              <a:latin typeface="Times New Roman" panose="02020603050405020304" pitchFamily="18" charset="0"/>
              <a:ea typeface="Times New Roman" panose="02020603050405020304" pitchFamily="18" charset="0"/>
            </a:endParaRPr>
          </a:p>
          <a:p>
            <a:r>
              <a:rPr lang="en-IE" sz="1200" kern="0" dirty="0">
                <a:effectLst/>
                <a:latin typeface="Calibri" panose="020F0502020204030204" pitchFamily="34" charset="0"/>
                <a:ea typeface="Times New Roman" panose="02020603050405020304" pitchFamily="18" charset="0"/>
              </a:rPr>
              <a:t>Use this video to start a conversation with your child about ways they can protect themselves online.</a:t>
            </a:r>
            <a:r>
              <a:rPr lang="en-IE"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23</a:t>
            </a:fld>
            <a:endParaRPr lang="en-US"/>
          </a:p>
        </p:txBody>
      </p:sp>
    </p:spTree>
    <p:extLst>
      <p:ext uri="{BB962C8B-B14F-4D97-AF65-F5344CB8AC3E}">
        <p14:creationId xmlns:p14="http://schemas.microsoft.com/office/powerpoint/2010/main" val="589322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7620">
              <a:spcAft>
                <a:spcPts val="485"/>
              </a:spcAft>
            </a:pPr>
            <a:r>
              <a:rPr lang="en-IE" sz="1800" b="1" dirty="0">
                <a:effectLst/>
                <a:latin typeface="Calibri" panose="020F0502020204030204" pitchFamily="34" charset="0"/>
                <a:ea typeface="Times New Roman" panose="02020603050405020304" pitchFamily="18" charset="0"/>
              </a:rPr>
              <a:t>Protecting yourself -  Criminal Aspects of Internet Safety </a:t>
            </a:r>
            <a:endParaRPr lang="en-IE" sz="1800" dirty="0">
              <a:effectLst/>
              <a:latin typeface="Times New Roman" panose="02020603050405020304" pitchFamily="18" charset="0"/>
              <a:ea typeface="Times New Roman" panose="02020603050405020304" pitchFamily="18" charset="0"/>
            </a:endParaRPr>
          </a:p>
          <a:p>
            <a:pPr marR="48895">
              <a:spcAft>
                <a:spcPts val="0"/>
              </a:spcAft>
            </a:pPr>
            <a:r>
              <a:rPr lang="en-IE" sz="1800" dirty="0">
                <a:effectLst/>
                <a:latin typeface="Calibri" panose="020F0502020204030204" pitchFamily="34" charset="0"/>
                <a:ea typeface="Times New Roman" panose="02020603050405020304" pitchFamily="18" charset="0"/>
              </a:rPr>
              <a:t>The online sexual coercion and extortion of children is a crime. It occurs when someone a child has only met online asks them to send sexual photos and/ or videos, or perform sexual acts via webcam. The offender may ask the child to keep the contact secret, threaten to post the photos or videos on the internet or share them with the child’s friends and family if the child does not send more or pay money. </a:t>
            </a:r>
            <a:endParaRPr lang="en-IE" sz="1800" dirty="0">
              <a:effectLst/>
              <a:latin typeface="Times New Roman" panose="02020603050405020304" pitchFamily="18" charset="0"/>
              <a:ea typeface="Times New Roman" panose="02020603050405020304" pitchFamily="18" charset="0"/>
            </a:endParaRPr>
          </a:p>
          <a:p>
            <a:pPr marR="48895">
              <a:spcAft>
                <a:spcPts val="0"/>
              </a:spcAft>
            </a:pP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a:lnSpc>
                <a:spcPct val="111000"/>
              </a:lnSpc>
            </a:pPr>
            <a:r>
              <a:rPr lang="en-IE" sz="1800" b="1" dirty="0">
                <a:effectLst/>
                <a:latin typeface="Calibri" panose="020F0502020204030204" pitchFamily="34" charset="0"/>
                <a:ea typeface="Arial" panose="020B0604020202020204" pitchFamily="34" charset="0"/>
              </a:rPr>
              <a:t>When targeting a minor, offenders have two main motivations: </a:t>
            </a:r>
            <a:endParaRPr lang="en-IE" sz="1800" dirty="0">
              <a:effectLst/>
              <a:latin typeface="Times New Roman" panose="02020603050405020304" pitchFamily="18" charset="0"/>
              <a:ea typeface="Times New Roman" panose="02020603050405020304" pitchFamily="18" charset="0"/>
            </a:endParaRPr>
          </a:p>
          <a:p>
            <a:pPr marL="342900" marR="7620" lvl="0" indent="-342900">
              <a:spcAft>
                <a:spcPts val="0"/>
              </a:spcAft>
              <a:buFont typeface="+mj-lt"/>
              <a:buAutoNum type="arabicPeriod"/>
            </a:pPr>
            <a:r>
              <a:rPr lang="en-IE" sz="1800" dirty="0">
                <a:effectLst/>
                <a:latin typeface="Calibri" panose="020F0502020204030204" pitchFamily="34" charset="0"/>
                <a:ea typeface="Times New Roman" panose="02020603050405020304" pitchFamily="18" charset="0"/>
              </a:rPr>
              <a:t> A sexual interest in children, where the objective of the extortive exchange is the procurement of sexual material (photos and/or videos depicting the child) or a sexual encounter offline. </a:t>
            </a:r>
            <a:endParaRPr lang="en-IE" sz="1800" dirty="0">
              <a:effectLst/>
              <a:latin typeface="Times New Roman" panose="02020603050405020304" pitchFamily="18" charset="0"/>
              <a:ea typeface="Times New Roman" panose="02020603050405020304" pitchFamily="18" charset="0"/>
            </a:endParaRPr>
          </a:p>
          <a:p>
            <a:pPr marL="342900" marR="7620" lvl="0" indent="-342900">
              <a:spcAft>
                <a:spcPts val="0"/>
              </a:spcAft>
              <a:buFont typeface="+mj-lt"/>
              <a:buAutoNum type="arabicPeriod"/>
            </a:pPr>
            <a:r>
              <a:rPr lang="en-IE" sz="1800" dirty="0">
                <a:effectLst/>
                <a:latin typeface="Calibri" panose="020F0502020204030204" pitchFamily="34" charset="0"/>
                <a:ea typeface="Times New Roman" panose="02020603050405020304" pitchFamily="18" charset="0"/>
              </a:rPr>
              <a:t> An economic interest, where the objective is to gain financially from the extortion. </a:t>
            </a:r>
            <a:endParaRPr lang="en-IE" sz="1800" dirty="0">
              <a:effectLst/>
              <a:latin typeface="Times New Roman" panose="02020603050405020304" pitchFamily="18" charset="0"/>
              <a:ea typeface="Times New Roman" panose="02020603050405020304" pitchFamily="18" charset="0"/>
            </a:endParaRPr>
          </a:p>
          <a:p>
            <a:pPr marR="7620">
              <a:spcAft>
                <a:spcPts val="175"/>
              </a:spcAft>
            </a:pPr>
            <a:r>
              <a:rPr lang="en-IE" sz="1800" dirty="0">
                <a:effectLst/>
                <a:latin typeface="Calibri" panose="020F0502020204030204" pitchFamily="34" charset="0"/>
                <a:ea typeface="Times New Roman" panose="02020603050405020304" pitchFamily="18" charset="0"/>
              </a:rPr>
              <a:t>(A combination of both is also possible.) </a:t>
            </a:r>
            <a:endParaRPr lang="en-IE" sz="1800" dirty="0">
              <a:effectLst/>
              <a:latin typeface="Times New Roman" panose="02020603050405020304" pitchFamily="18" charset="0"/>
              <a:ea typeface="Times New Roman" panose="02020603050405020304" pitchFamily="18" charset="0"/>
            </a:endParaRPr>
          </a:p>
          <a:p>
            <a:pPr marR="7620">
              <a:spcAft>
                <a:spcPts val="175"/>
              </a:spcAft>
            </a:pP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marR="7620" lvl="0" indent="-342900" fontAlgn="base">
              <a:spcAft>
                <a:spcPts val="0"/>
              </a:spcAft>
              <a:buClr>
                <a:srgbClr val="000000"/>
              </a:buClr>
              <a:buSzPts val="1100"/>
              <a:buFont typeface="Arial" panose="020B0604020202020204" pitchFamily="34" charset="0"/>
              <a:buChar char="●"/>
            </a:pPr>
            <a:r>
              <a:rPr lang="en-IE" sz="1800" u="none" strike="noStrike" dirty="0">
                <a:effectLst/>
                <a:uFill>
                  <a:solidFill>
                    <a:srgbClr val="000000"/>
                  </a:solidFill>
                </a:uFill>
                <a:latin typeface="Calibri" panose="020F0502020204030204" pitchFamily="34" charset="0"/>
                <a:ea typeface="Arial" panose="020B0604020202020204" pitchFamily="34" charset="0"/>
                <a:cs typeface="Arial" panose="020B0604020202020204" pitchFamily="34" charset="0"/>
              </a:rPr>
              <a:t>A lot of teenagers don’t realise that it is very easy for anyone to </a:t>
            </a:r>
            <a:r>
              <a:rPr lang="en-IE" sz="1800" b="1" u="none" strike="noStrike" dirty="0">
                <a:effectLst/>
                <a:uFill>
                  <a:solidFill>
                    <a:srgbClr val="000000"/>
                  </a:solidFill>
                </a:uFill>
                <a:latin typeface="Calibri" panose="020F0502020204030204" pitchFamily="34" charset="0"/>
                <a:ea typeface="Arial" panose="020B0604020202020204" pitchFamily="34" charset="0"/>
                <a:cs typeface="Arial" panose="020B0604020202020204" pitchFamily="34" charset="0"/>
              </a:rPr>
              <a:t>set up a fake profile online</a:t>
            </a:r>
            <a:r>
              <a:rPr lang="en-IE" sz="1800" u="none" strike="noStrike" dirty="0">
                <a:effectLst/>
                <a:uFill>
                  <a:solidFill>
                    <a:srgbClr val="000000"/>
                  </a:solidFill>
                </a:uFill>
                <a:latin typeface="Calibri" panose="020F0502020204030204" pitchFamily="34" charset="0"/>
                <a:ea typeface="Arial" panose="020B0604020202020204" pitchFamily="34" charset="0"/>
                <a:cs typeface="Arial" panose="020B0604020202020204" pitchFamily="34" charset="0"/>
              </a:rPr>
              <a:t> and what many teenagers may not be aware of, is the</a:t>
            </a:r>
            <a:r>
              <a:rPr lang="en-IE" sz="1800" b="1" u="none" strike="noStrike" dirty="0">
                <a:effectLst/>
                <a:uFill>
                  <a:solidFill>
                    <a:srgbClr val="000000"/>
                  </a:solidFill>
                </a:uFill>
                <a:latin typeface="Calibri" panose="020F0502020204030204" pitchFamily="34" charset="0"/>
                <a:ea typeface="Arial" panose="020B0604020202020204" pitchFamily="34" charset="0"/>
                <a:cs typeface="Arial" panose="020B0604020202020204" pitchFamily="34" charset="0"/>
              </a:rPr>
              <a:t> ease with which fake videos can be broadcast online</a:t>
            </a:r>
            <a:r>
              <a:rPr lang="en-IE" sz="1800" u="none" strike="noStrike" dirty="0">
                <a:effectLst/>
                <a:uFill>
                  <a:solidFill>
                    <a:srgbClr val="000000"/>
                  </a:solidFill>
                </a:uFill>
                <a:latin typeface="Calibri" panose="020F0502020204030204" pitchFamily="34" charset="0"/>
                <a:ea typeface="Arial" panose="020B0604020202020204" pitchFamily="34" charset="0"/>
                <a:cs typeface="Arial" panose="020B0604020202020204" pitchFamily="34" charset="0"/>
              </a:rPr>
              <a:t> to make it appear that you are speaking with an attractive man or woman. </a:t>
            </a:r>
            <a:endParaRPr lang="en-IE"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457200" marR="7620">
              <a:spcAft>
                <a:spcPts val="0"/>
              </a:spcAft>
            </a:pP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marR="7620" lvl="0" indent="-342900" fontAlgn="base">
              <a:spcAft>
                <a:spcPts val="0"/>
              </a:spcAft>
              <a:buClr>
                <a:srgbClr val="000000"/>
              </a:buClr>
              <a:buSzPts val="1100"/>
              <a:buFont typeface="Arial" panose="020B0604020202020204" pitchFamily="34" charset="0"/>
              <a:buChar char="●"/>
            </a:pPr>
            <a:r>
              <a:rPr lang="en-IE" sz="1800" u="none" strike="noStrike" dirty="0">
                <a:effectLst/>
                <a:uFill>
                  <a:solidFill>
                    <a:srgbClr val="000000"/>
                  </a:solidFill>
                </a:uFill>
                <a:latin typeface="Calibri" panose="020F0502020204030204" pitchFamily="34" charset="0"/>
                <a:ea typeface="Arial" panose="020B0604020202020204" pitchFamily="34" charset="0"/>
                <a:cs typeface="Arial" panose="020B0604020202020204" pitchFamily="34" charset="0"/>
              </a:rPr>
              <a:t>Victims of webcam blackmail or grooming may think s/he is in conversation with a potential romantic interest, however a criminal gang is really behind the communication. These criminal gangs are in fact broadcasting a fake video pre-recorded video, which can be done very simply with the right software. </a:t>
            </a:r>
            <a:endParaRPr lang="en-IE"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R="7620"/>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marR="7620" lvl="0" indent="-342900" fontAlgn="base">
              <a:spcAft>
                <a:spcPts val="0"/>
              </a:spcAft>
              <a:buClr>
                <a:srgbClr val="000000"/>
              </a:buClr>
              <a:buSzPts val="1100"/>
              <a:buFont typeface="Arial" panose="020B0604020202020204" pitchFamily="34" charset="0"/>
              <a:buChar char="●"/>
            </a:pPr>
            <a:r>
              <a:rPr lang="en-IE" sz="1800" u="none" strike="noStrike" dirty="0">
                <a:effectLst/>
                <a:uFill>
                  <a:solidFill>
                    <a:srgbClr val="000000"/>
                  </a:solidFill>
                </a:uFill>
                <a:latin typeface="Calibri" panose="020F0502020204030204" pitchFamily="34" charset="0"/>
                <a:ea typeface="Arial" panose="020B0604020202020204" pitchFamily="34" charset="0"/>
                <a:cs typeface="Arial" panose="020B0604020202020204" pitchFamily="34" charset="0"/>
              </a:rPr>
              <a:t>What makes these so convincing are, the people in the video are programmed to obey commands and can react to the other person they are communicating with. For example they can smile, wave etc. </a:t>
            </a:r>
            <a:endParaRPr lang="en-IE"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R="7620"/>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marR="7620" lvl="0" indent="-342900" fontAlgn="base">
              <a:spcAft>
                <a:spcPts val="295"/>
              </a:spcAft>
              <a:buClr>
                <a:srgbClr val="000000"/>
              </a:buClr>
              <a:buSzPts val="1100"/>
              <a:buFont typeface="Arial" panose="020B0604020202020204" pitchFamily="34" charset="0"/>
              <a:buChar char="●"/>
            </a:pPr>
            <a:r>
              <a:rPr lang="en-IE" sz="1800" u="none" strike="noStrike" dirty="0">
                <a:effectLst/>
                <a:uFill>
                  <a:solidFill>
                    <a:srgbClr val="000000"/>
                  </a:solidFill>
                </a:uFill>
                <a:latin typeface="Calibri" panose="020F0502020204030204" pitchFamily="34" charset="0"/>
                <a:ea typeface="Arial" panose="020B0604020202020204" pitchFamily="34" charset="0"/>
                <a:cs typeface="Arial" panose="020B0604020202020204" pitchFamily="34" charset="0"/>
              </a:rPr>
              <a:t>Teens may also not be aware that </a:t>
            </a:r>
            <a:r>
              <a:rPr lang="en-IE" sz="1800" b="1" u="none" strike="noStrike" dirty="0">
                <a:effectLst/>
                <a:uFill>
                  <a:solidFill>
                    <a:srgbClr val="000000"/>
                  </a:solidFill>
                </a:uFill>
                <a:latin typeface="Calibri" panose="020F0502020204030204" pitchFamily="34" charset="0"/>
                <a:ea typeface="Arial" panose="020B0604020202020204" pitchFamily="34" charset="0"/>
                <a:cs typeface="Arial" panose="020B0604020202020204" pitchFamily="34" charset="0"/>
              </a:rPr>
              <a:t>webcam chats and video chats can be recorded easily without their knowledge</a:t>
            </a:r>
            <a:r>
              <a:rPr lang="en-IE" sz="1800" u="none" strike="noStrike" dirty="0">
                <a:effectLst/>
                <a:uFill>
                  <a:solidFill>
                    <a:srgbClr val="000000"/>
                  </a:solidFill>
                </a:uFill>
                <a:latin typeface="Calibri" panose="020F0502020204030204" pitchFamily="34" charset="0"/>
                <a:ea typeface="Arial" panose="020B0604020202020204" pitchFamily="34" charset="0"/>
                <a:cs typeface="Arial" panose="020B0604020202020204" pitchFamily="34" charset="0"/>
              </a:rPr>
              <a:t> by the other person in the chat. This can be done simply by using screen capture software which is widely available. </a:t>
            </a:r>
            <a:endParaRPr lang="en-IE"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a:lnSpc>
                <a:spcPct val="107000"/>
              </a:lnSpc>
            </a:pP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dirty="0">
                <a:effectLst/>
                <a:latin typeface="Calibri" panose="020F0502020204030204" pitchFamily="34" charset="0"/>
                <a:ea typeface="Times New Roman" panose="02020603050405020304" pitchFamily="18" charset="0"/>
              </a:rPr>
              <a:t>It is important teens know how to protect themselves online and what to do if they experience something that makes them feel uncomfortable. </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b="1" dirty="0">
                <a:effectLst/>
                <a:latin typeface="Calibri" panose="020F0502020204030204" pitchFamily="34" charset="0"/>
                <a:ea typeface="Times New Roman" panose="02020603050405020304" pitchFamily="18" charset="0"/>
              </a:rPr>
              <a:t>Here are some tips: </a:t>
            </a:r>
            <a:endParaRPr lang="en-IE" sz="1800" dirty="0">
              <a:effectLst/>
              <a:latin typeface="Times New Roman" panose="02020603050405020304" pitchFamily="18" charset="0"/>
              <a:ea typeface="Times New Roman" panose="02020603050405020304" pitchFamily="18" charset="0"/>
            </a:endParaRPr>
          </a:p>
          <a:p>
            <a:pPr marR="7620"/>
            <a:r>
              <a:rPr lang="en-IE" sz="1800" b="1"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R="7620"/>
            <a:r>
              <a:rPr lang="en-IE" sz="1800" b="1" dirty="0">
                <a:effectLst/>
                <a:latin typeface="Calibri" panose="020F0502020204030204" pitchFamily="34" charset="0"/>
                <a:ea typeface="Times New Roman" panose="02020603050405020304" pitchFamily="18" charset="0"/>
              </a:rPr>
              <a:t>#Control</a:t>
            </a:r>
            <a:endParaRPr lang="en-IE" sz="1800" dirty="0">
              <a:effectLst/>
              <a:latin typeface="Times New Roman" panose="02020603050405020304" pitchFamily="18" charset="0"/>
              <a:ea typeface="Times New Roman" panose="02020603050405020304" pitchFamily="18" charset="0"/>
            </a:endParaRPr>
          </a:p>
          <a:p>
            <a:pPr marR="7620"/>
            <a:r>
              <a:rPr lang="en-IE" sz="1800" dirty="0">
                <a:effectLst/>
                <a:latin typeface="Calibri" panose="020F0502020204030204" pitchFamily="34" charset="0"/>
                <a:ea typeface="Times New Roman" panose="02020603050405020304" pitchFamily="18" charset="0"/>
              </a:rPr>
              <a:t>No regrets—anything you send to someone, post online or do over a webcam can be saved/recorded without your knowledge. </a:t>
            </a:r>
            <a:endParaRPr lang="en-IE" sz="1800" dirty="0">
              <a:effectLst/>
              <a:latin typeface="Times New Roman" panose="02020603050405020304" pitchFamily="18" charset="0"/>
              <a:ea typeface="Times New Roman" panose="02020603050405020304" pitchFamily="18" charset="0"/>
            </a:endParaRPr>
          </a:p>
          <a:p>
            <a:pPr marL="457200" marR="7620"/>
            <a:r>
              <a:rPr lang="en-IE" sz="1800" b="1"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R="7620"/>
            <a:r>
              <a:rPr lang="en-IE" sz="1800" b="1" dirty="0">
                <a:effectLst/>
                <a:latin typeface="Calibri" panose="020F0502020204030204" pitchFamily="34" charset="0"/>
                <a:ea typeface="Arial" panose="020B0604020202020204" pitchFamily="34" charset="0"/>
              </a:rPr>
              <a:t>Trustworthy</a:t>
            </a:r>
            <a:endParaRPr lang="en-IE" sz="1800" dirty="0">
              <a:effectLst/>
              <a:latin typeface="Times New Roman" panose="02020603050405020304" pitchFamily="18" charset="0"/>
              <a:ea typeface="Times New Roman" panose="02020603050405020304" pitchFamily="18" charset="0"/>
            </a:endParaRPr>
          </a:p>
          <a:p>
            <a:pPr marR="7620"/>
            <a:r>
              <a:rPr lang="en-IE" sz="1800" dirty="0">
                <a:effectLst/>
                <a:latin typeface="Calibri" panose="020F0502020204030204" pitchFamily="34" charset="0"/>
                <a:ea typeface="Times New Roman" panose="02020603050405020304" pitchFamily="18" charset="0"/>
              </a:rPr>
              <a:t>A friend of a friend?—it’s easy to post fake photos or stream a fake video, ask your friend if they have met them in person. </a:t>
            </a:r>
            <a:endParaRPr lang="en-IE" sz="1800" dirty="0">
              <a:effectLst/>
              <a:latin typeface="Times New Roman" panose="02020603050405020304" pitchFamily="18" charset="0"/>
              <a:ea typeface="Times New Roman" panose="02020603050405020304" pitchFamily="18" charset="0"/>
            </a:endParaRPr>
          </a:p>
          <a:p>
            <a:pPr marL="457200"/>
            <a:r>
              <a:rPr lang="en-IE" sz="1800" b="1"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457200" marR="7620"/>
            <a:r>
              <a:rPr lang="en-IE" sz="1800" b="1"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6350" indent="-6350">
              <a:lnSpc>
                <a:spcPct val="111000"/>
              </a:lnSpc>
              <a:spcAft>
                <a:spcPts val="20"/>
              </a:spcAft>
            </a:pPr>
            <a:r>
              <a:rPr lang="en-IE" sz="1800" b="1" kern="100" dirty="0">
                <a:solidFill>
                  <a:srgbClr val="000000"/>
                </a:solidFill>
                <a:effectLst/>
                <a:latin typeface="Calibri" panose="020F0502020204030204" pitchFamily="34" charset="0"/>
                <a:ea typeface="Arial" panose="020B0604020202020204" pitchFamily="34" charset="0"/>
              </a:rPr>
              <a:t>Reality Check</a:t>
            </a:r>
            <a:endParaRPr lang="en-IE" sz="1800" b="1" kern="100" dirty="0">
              <a:solidFill>
                <a:srgbClr val="000000"/>
              </a:solidFill>
              <a:effectLst/>
              <a:latin typeface="Arial" panose="020B0604020202020204" pitchFamily="34" charset="0"/>
              <a:ea typeface="Arial" panose="020B0604020202020204" pitchFamily="34" charset="0"/>
            </a:endParaRPr>
          </a:p>
          <a:p>
            <a:pPr marL="6350" indent="-6350">
              <a:lnSpc>
                <a:spcPct val="111000"/>
              </a:lnSpc>
              <a:spcAft>
                <a:spcPts val="20"/>
              </a:spcAft>
            </a:pPr>
            <a:r>
              <a:rPr lang="en-IE" sz="1800" b="0" kern="100" dirty="0">
                <a:solidFill>
                  <a:srgbClr val="000000"/>
                </a:solidFill>
                <a:effectLst/>
                <a:latin typeface="Calibri" panose="020F0502020204030204" pitchFamily="34" charset="0"/>
                <a:ea typeface="Arial" panose="020B0604020202020204" pitchFamily="34" charset="0"/>
              </a:rPr>
              <a:t>Be aware of your online presence—think about how your online prole makes you appear to others.</a:t>
            </a:r>
            <a:r>
              <a:rPr lang="en-IE" sz="1800" b="1" kern="100" dirty="0">
                <a:solidFill>
                  <a:srgbClr val="000000"/>
                </a:solidFill>
                <a:effectLst/>
                <a:latin typeface="Calibri" panose="020F0502020204030204" pitchFamily="34" charset="0"/>
                <a:ea typeface="Arial" panose="020B0604020202020204" pitchFamily="34" charset="0"/>
              </a:rPr>
              <a:t> </a:t>
            </a:r>
            <a:endParaRPr lang="en-IE" sz="1800" b="1" kern="100" dirty="0">
              <a:solidFill>
                <a:srgbClr val="000000"/>
              </a:solidFill>
              <a:effectLst/>
              <a:latin typeface="Arial" panose="020B0604020202020204" pitchFamily="34" charset="0"/>
              <a:ea typeface="Arial" panose="020B0604020202020204" pitchFamily="34" charset="0"/>
            </a:endParaRPr>
          </a:p>
          <a:p>
            <a:r>
              <a:rPr lang="en-IE" sz="1800" dirty="0">
                <a:effectLst/>
                <a:latin typeface="Times New Roman" panose="02020603050405020304" pitchFamily="18" charset="0"/>
                <a:ea typeface="Times New Roman" panose="02020603050405020304" pitchFamily="18" charset="0"/>
              </a:rPr>
              <a:t> </a:t>
            </a:r>
          </a:p>
          <a:p>
            <a:pPr marL="6350" indent="-6350">
              <a:lnSpc>
                <a:spcPct val="111000"/>
              </a:lnSpc>
              <a:spcAft>
                <a:spcPts val="195"/>
              </a:spcAft>
            </a:pPr>
            <a:r>
              <a:rPr lang="en-IE" sz="1800" b="1" kern="100" dirty="0">
                <a:solidFill>
                  <a:srgbClr val="000000"/>
                </a:solidFill>
                <a:effectLst/>
                <a:latin typeface="Calibri" panose="020F0502020204030204" pitchFamily="34" charset="0"/>
                <a:ea typeface="Arial" panose="020B0604020202020204" pitchFamily="34" charset="0"/>
              </a:rPr>
              <a:t>Location</a:t>
            </a:r>
            <a:endParaRPr lang="en-IE" sz="1800" b="1" kern="100" dirty="0">
              <a:solidFill>
                <a:srgbClr val="000000"/>
              </a:solidFill>
              <a:effectLst/>
              <a:latin typeface="Arial" panose="020B0604020202020204" pitchFamily="34" charset="0"/>
              <a:ea typeface="Arial" panose="020B0604020202020204" pitchFamily="34" charset="0"/>
            </a:endParaRPr>
          </a:p>
          <a:p>
            <a:pPr marL="6350" indent="-6350">
              <a:lnSpc>
                <a:spcPct val="111000"/>
              </a:lnSpc>
              <a:spcAft>
                <a:spcPts val="195"/>
              </a:spcAft>
            </a:pPr>
            <a:r>
              <a:rPr lang="en-IE" sz="1800" b="0" kern="100" dirty="0">
                <a:solidFill>
                  <a:srgbClr val="000000"/>
                </a:solidFill>
                <a:effectLst/>
                <a:latin typeface="Calibri" panose="020F0502020204030204" pitchFamily="34" charset="0"/>
                <a:ea typeface="Arial" panose="020B0604020202020204" pitchFamily="34" charset="0"/>
              </a:rPr>
              <a:t>Put your safety first—don’t share your location or meet up with someone you have only met online. Keep your privacy settings private. </a:t>
            </a:r>
            <a:endParaRPr lang="en-IE" sz="1800" b="1" kern="100" dirty="0">
              <a:solidFill>
                <a:srgbClr val="000000"/>
              </a:solidFill>
              <a:effectLst/>
              <a:latin typeface="Arial" panose="020B0604020202020204" pitchFamily="34" charset="0"/>
              <a:ea typeface="Arial" panose="020B0604020202020204" pitchFamily="34" charset="0"/>
            </a:endParaRPr>
          </a:p>
          <a:p>
            <a:pPr>
              <a:lnSpc>
                <a:spcPct val="107000"/>
              </a:lnSpc>
              <a:spcAft>
                <a:spcPts val="80"/>
              </a:spcAft>
            </a:pP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130810" marR="1981200" indent="-140335">
              <a:spcAft>
                <a:spcPts val="185"/>
              </a:spcAft>
            </a:pPr>
            <a:r>
              <a:rPr lang="en-IE" sz="1800" b="1" dirty="0">
                <a:effectLst/>
                <a:latin typeface="Calibri" panose="020F0502020204030204" pitchFamily="34" charset="0"/>
                <a:ea typeface="Times New Roman" panose="02020603050405020304" pitchFamily="18" charset="0"/>
              </a:rPr>
              <a:t>If your child is a victim, here is the advice from Gardaí: </a:t>
            </a:r>
            <a:endParaRPr lang="en-IE" sz="1800" dirty="0">
              <a:effectLst/>
              <a:latin typeface="Times New Roman" panose="02020603050405020304" pitchFamily="18" charset="0"/>
              <a:ea typeface="Times New Roman" panose="02020603050405020304" pitchFamily="18" charset="0"/>
            </a:endParaRPr>
          </a:p>
          <a:p>
            <a:pPr marL="130810" marR="1981200" indent="-140335">
              <a:spcAft>
                <a:spcPts val="185"/>
              </a:spcAft>
            </a:pP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130810" marR="1981200" indent="-140335">
              <a:spcAft>
                <a:spcPts val="185"/>
              </a:spcAft>
            </a:pPr>
            <a:r>
              <a:rPr lang="en-IE" sz="1800" b="1" dirty="0">
                <a:effectLst/>
                <a:latin typeface="Calibri" panose="020F0502020204030204" pitchFamily="34" charset="0"/>
                <a:ea typeface="Arial" panose="020B0604020202020204" pitchFamily="34" charset="0"/>
              </a:rPr>
              <a:t>Don't share more. Don’t pay anything. </a:t>
            </a:r>
            <a:endParaRPr lang="en-IE" sz="1800" dirty="0">
              <a:effectLst/>
              <a:latin typeface="Times New Roman" panose="02020603050405020304" pitchFamily="18" charset="0"/>
              <a:ea typeface="Times New Roman" panose="02020603050405020304" pitchFamily="18" charset="0"/>
            </a:endParaRPr>
          </a:p>
          <a:p>
            <a:pPr marR="7620">
              <a:spcAft>
                <a:spcPts val="210"/>
              </a:spcAft>
            </a:pPr>
            <a:r>
              <a:rPr lang="en-IE" sz="1800" dirty="0">
                <a:effectLst/>
                <a:latin typeface="Calibri" panose="020F0502020204030204" pitchFamily="34" charset="0"/>
                <a:ea typeface="Times New Roman" panose="02020603050405020304" pitchFamily="18" charset="0"/>
              </a:rPr>
              <a:t>If they ask for more photos or videos, don’t send any more. Many victims who have paid have continued to get more demands for money. In some cases, even when the demands have been met the offenders will still go on to post the explicit videos. </a:t>
            </a:r>
            <a:endParaRPr lang="en-IE" sz="1800" dirty="0">
              <a:effectLst/>
              <a:latin typeface="Times New Roman" panose="02020603050405020304" pitchFamily="18" charset="0"/>
              <a:ea typeface="Times New Roman" panose="02020603050405020304" pitchFamily="18" charset="0"/>
            </a:endParaRPr>
          </a:p>
          <a:p>
            <a:pPr marR="7620">
              <a:spcAft>
                <a:spcPts val="210"/>
              </a:spcAft>
            </a:pP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R="7620">
              <a:spcAft>
                <a:spcPts val="210"/>
              </a:spcAft>
            </a:pPr>
            <a:r>
              <a:rPr lang="en-IE" sz="1800" b="1" dirty="0">
                <a:effectLst/>
                <a:latin typeface="Calibri" panose="020F0502020204030204" pitchFamily="34" charset="0"/>
                <a:ea typeface="Arial" panose="020B0604020202020204" pitchFamily="34" charset="0"/>
              </a:rPr>
              <a:t>Preserve evidence. Don’t delete anything. </a:t>
            </a:r>
            <a:endParaRPr lang="en-IE" sz="1800" dirty="0">
              <a:effectLst/>
              <a:latin typeface="Times New Roman" panose="02020603050405020304" pitchFamily="18" charset="0"/>
              <a:ea typeface="Times New Roman" panose="02020603050405020304" pitchFamily="18" charset="0"/>
            </a:endParaRPr>
          </a:p>
          <a:p>
            <a:pPr marR="7620">
              <a:spcAft>
                <a:spcPts val="210"/>
              </a:spcAft>
            </a:pPr>
            <a:r>
              <a:rPr lang="en-IE" sz="1800" dirty="0">
                <a:effectLst/>
                <a:latin typeface="Calibri" panose="020F0502020204030204" pitchFamily="34" charset="0"/>
                <a:ea typeface="Times New Roman" panose="02020603050405020304" pitchFamily="18" charset="0"/>
              </a:rPr>
              <a:t>Keep the evidence, don't delete anything, save messages, take screenshots and record any details you have. </a:t>
            </a:r>
            <a:endParaRPr lang="en-IE" sz="1800" dirty="0">
              <a:effectLst/>
              <a:latin typeface="Times New Roman" panose="02020603050405020304" pitchFamily="18" charset="0"/>
              <a:ea typeface="Times New Roman" panose="02020603050405020304" pitchFamily="18" charset="0"/>
            </a:endParaRPr>
          </a:p>
          <a:p>
            <a:pPr marL="6350" indent="-6350">
              <a:lnSpc>
                <a:spcPct val="111000"/>
              </a:lnSpc>
              <a:spcAft>
                <a:spcPts val="20"/>
              </a:spcAft>
            </a:pPr>
            <a:r>
              <a:rPr lang="en-IE" sz="1800" b="1" kern="100" dirty="0">
                <a:solidFill>
                  <a:srgbClr val="000000"/>
                </a:solidFill>
                <a:effectLst/>
                <a:latin typeface="Calibri" panose="020F0502020204030204" pitchFamily="34" charset="0"/>
                <a:ea typeface="Arial" panose="020B0604020202020204" pitchFamily="34" charset="0"/>
              </a:rPr>
              <a:t> </a:t>
            </a:r>
            <a:endParaRPr lang="en-IE" sz="1800" b="1" kern="100" dirty="0">
              <a:solidFill>
                <a:srgbClr val="000000"/>
              </a:solidFill>
              <a:effectLst/>
              <a:latin typeface="Arial" panose="020B0604020202020204" pitchFamily="34" charset="0"/>
              <a:ea typeface="Arial" panose="020B0604020202020204" pitchFamily="34" charset="0"/>
            </a:endParaRPr>
          </a:p>
          <a:p>
            <a:pPr marL="6350" indent="-6350">
              <a:lnSpc>
                <a:spcPct val="111000"/>
              </a:lnSpc>
              <a:spcAft>
                <a:spcPts val="20"/>
              </a:spcAft>
            </a:pPr>
            <a:r>
              <a:rPr lang="en-IE" sz="1800" b="1" kern="100" dirty="0">
                <a:solidFill>
                  <a:srgbClr val="000000"/>
                </a:solidFill>
                <a:effectLst/>
                <a:latin typeface="Calibri" panose="020F0502020204030204" pitchFamily="34" charset="0"/>
                <a:ea typeface="Arial" panose="020B0604020202020204" pitchFamily="34" charset="0"/>
              </a:rPr>
              <a:t>Report the problem to An Garda </a:t>
            </a:r>
            <a:r>
              <a:rPr lang="en-IE" sz="1800" b="1" kern="100" dirty="0" err="1">
                <a:solidFill>
                  <a:srgbClr val="000000"/>
                </a:solidFill>
                <a:effectLst/>
                <a:latin typeface="Calibri" panose="020F0502020204030204" pitchFamily="34" charset="0"/>
                <a:ea typeface="Arial" panose="020B0604020202020204" pitchFamily="34" charset="0"/>
              </a:rPr>
              <a:t>Siochána</a:t>
            </a:r>
            <a:r>
              <a:rPr lang="en-IE" sz="1800" b="1" kern="100" dirty="0">
                <a:solidFill>
                  <a:srgbClr val="000000"/>
                </a:solidFill>
                <a:effectLst/>
                <a:latin typeface="Calibri" panose="020F0502020204030204" pitchFamily="34" charset="0"/>
                <a:ea typeface="Arial" panose="020B0604020202020204" pitchFamily="34" charset="0"/>
              </a:rPr>
              <a:t> </a:t>
            </a:r>
            <a:endParaRPr lang="en-IE" sz="1800" b="1" kern="100" dirty="0">
              <a:solidFill>
                <a:srgbClr val="000000"/>
              </a:solidFill>
              <a:effectLst/>
              <a:latin typeface="Arial" panose="020B0604020202020204" pitchFamily="34" charset="0"/>
              <a:ea typeface="Arial" panose="020B0604020202020204" pitchFamily="34" charset="0"/>
            </a:endParaRPr>
          </a:p>
          <a:p>
            <a:pPr marR="7620"/>
            <a:r>
              <a:rPr lang="en-IE" sz="1800" dirty="0">
                <a:effectLst/>
                <a:latin typeface="Calibri" panose="020F0502020204030204" pitchFamily="34" charset="0"/>
                <a:ea typeface="Times New Roman" panose="02020603050405020304" pitchFamily="18" charset="0"/>
              </a:rPr>
              <a:t>Contact your local Garda. They will take your case seriously, and deal with it in confidence, without judging you.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24</a:t>
            </a:fld>
            <a:endParaRPr lang="en-US"/>
          </a:p>
        </p:txBody>
      </p:sp>
    </p:spTree>
    <p:extLst>
      <p:ext uri="{BB962C8B-B14F-4D97-AF65-F5344CB8AC3E}">
        <p14:creationId xmlns:p14="http://schemas.microsoft.com/office/powerpoint/2010/main" val="2440062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525"/>
              </a:spcAft>
            </a:pPr>
            <a:r>
              <a:rPr lang="en-IE" sz="1800" b="1" dirty="0">
                <a:effectLst/>
                <a:latin typeface="Calibri" panose="020F0502020204030204" pitchFamily="34" charset="0"/>
                <a:ea typeface="Arial" panose="020B0604020202020204" pitchFamily="34" charset="0"/>
              </a:rPr>
              <a:t>Resources for Parents: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There is lots of helpful advice, support and resources for parents on the </a:t>
            </a:r>
            <a:r>
              <a:rPr lang="en-US" sz="1800" dirty="0" err="1">
                <a:solidFill>
                  <a:srgbClr val="000000"/>
                </a:solidFill>
                <a:effectLst/>
                <a:latin typeface="Calibri" panose="020F0502020204030204" pitchFamily="34" charset="0"/>
                <a:ea typeface="Times New Roman" panose="02020603050405020304" pitchFamily="18" charset="0"/>
              </a:rPr>
              <a:t>Webwise</a:t>
            </a:r>
            <a:r>
              <a:rPr lang="en-US" sz="1800" dirty="0">
                <a:solidFill>
                  <a:srgbClr val="000000"/>
                </a:solidFill>
                <a:effectLst/>
                <a:latin typeface="Calibri" panose="020F0502020204030204" pitchFamily="34" charset="0"/>
                <a:ea typeface="Times New Roman" panose="02020603050405020304" pitchFamily="18" charset="0"/>
              </a:rPr>
              <a:t> Parents Hub</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b="1" dirty="0">
                <a:solidFill>
                  <a:srgbClr val="000000"/>
                </a:solidFill>
                <a:effectLst/>
                <a:latin typeface="Calibri" panose="020F0502020204030204" pitchFamily="34" charset="0"/>
                <a:ea typeface="Times New Roman" panose="02020603050405020304" pitchFamily="18" charset="0"/>
              </a:rPr>
              <a:t>Advice videos </a:t>
            </a:r>
            <a:r>
              <a:rPr lang="en-US" sz="1800" dirty="0">
                <a:solidFill>
                  <a:srgbClr val="000000"/>
                </a:solidFill>
                <a:effectLst/>
                <a:latin typeface="Calibri" panose="020F0502020204030204" pitchFamily="34" charset="0"/>
                <a:ea typeface="Times New Roman" panose="02020603050405020304" pitchFamily="18" charset="0"/>
              </a:rPr>
              <a:t>from experts in parenting, technology, education and psychology on key online safety topics.</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457200" fontAlgn="base"/>
            <a:r>
              <a:rPr lang="en-US"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b="1" dirty="0">
                <a:solidFill>
                  <a:srgbClr val="000000"/>
                </a:solidFill>
                <a:effectLst/>
                <a:latin typeface="Calibri" panose="020F0502020204030204" pitchFamily="34" charset="0"/>
                <a:ea typeface="Times New Roman" panose="02020603050405020304" pitchFamily="18" charset="0"/>
              </a:rPr>
              <a:t>Explainer Guides</a:t>
            </a:r>
            <a:r>
              <a:rPr lang="en-US" sz="1800" dirty="0">
                <a:solidFill>
                  <a:srgbClr val="000000"/>
                </a:solidFill>
                <a:effectLst/>
                <a:latin typeface="Calibri" panose="020F0502020204030204" pitchFamily="34" charset="0"/>
                <a:ea typeface="Times New Roman" panose="02020603050405020304" pitchFamily="18" charset="0"/>
              </a:rPr>
              <a:t> to popular apps and platforms</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228600"/>
            <a:r>
              <a:rPr lang="en-US" sz="1800" b="1" dirty="0">
                <a:solidFill>
                  <a:srgbClr val="000000"/>
                </a:solidFill>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b="1" dirty="0">
                <a:solidFill>
                  <a:srgbClr val="000000"/>
                </a:solidFill>
                <a:effectLst/>
                <a:latin typeface="Calibri" panose="020F0502020204030204" pitchFamily="34" charset="0"/>
                <a:ea typeface="Times New Roman" panose="02020603050405020304" pitchFamily="18" charset="0"/>
              </a:rPr>
              <a:t>Talking Points </a:t>
            </a:r>
            <a:r>
              <a:rPr lang="en-US" sz="1800" dirty="0">
                <a:solidFill>
                  <a:srgbClr val="000000"/>
                </a:solidFill>
                <a:effectLst/>
                <a:latin typeface="Calibri" panose="020F0502020204030204" pitchFamily="34" charset="0"/>
                <a:ea typeface="Times New Roman" panose="02020603050405020304" pitchFamily="18" charset="0"/>
              </a:rPr>
              <a:t>to help you to begin the conversation with your child about some of the trickier topics</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457200" fontAlgn="base"/>
            <a:r>
              <a:rPr lang="en-US"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b="1" dirty="0">
                <a:solidFill>
                  <a:srgbClr val="000000"/>
                </a:solidFill>
                <a:effectLst/>
                <a:latin typeface="Calibri" panose="020F0502020204030204" pitchFamily="34" charset="0"/>
                <a:ea typeface="Times New Roman" panose="02020603050405020304" pitchFamily="18" charset="0"/>
              </a:rPr>
              <a:t>How-To Guides </a:t>
            </a:r>
            <a:r>
              <a:rPr lang="en-US" sz="1800" dirty="0">
                <a:solidFill>
                  <a:srgbClr val="000000"/>
                </a:solidFill>
                <a:effectLst/>
                <a:latin typeface="Calibri" panose="020F0502020204030204" pitchFamily="34" charset="0"/>
                <a:ea typeface="Times New Roman" panose="02020603050405020304" pitchFamily="18" charset="0"/>
              </a:rPr>
              <a:t>with step-by-step instruction on parental controls and privacy settings</a:t>
            </a:r>
            <a:endParaRPr lang="en-IE" sz="1800" dirty="0">
              <a:effectLst/>
              <a:latin typeface="Times New Roman" panose="02020603050405020304" pitchFamily="18" charset="0"/>
              <a:ea typeface="Times New Roman" panose="02020603050405020304" pitchFamily="18" charset="0"/>
            </a:endParaRPr>
          </a:p>
          <a:p>
            <a:pPr>
              <a:lnSpc>
                <a:spcPct val="107000"/>
              </a:lnSpc>
              <a:spcAft>
                <a:spcPts val="525"/>
              </a:spcAft>
            </a:pPr>
            <a:r>
              <a:rPr lang="en-US"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R="7620">
              <a:spcAft>
                <a:spcPts val="525"/>
              </a:spcAft>
            </a:pPr>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25</a:t>
            </a:fld>
            <a:endParaRPr lang="en-US"/>
          </a:p>
        </p:txBody>
      </p:sp>
    </p:spTree>
    <p:extLst>
      <p:ext uri="{BB962C8B-B14F-4D97-AF65-F5344CB8AC3E}">
        <p14:creationId xmlns:p14="http://schemas.microsoft.com/office/powerpoint/2010/main" val="4229433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7620">
              <a:spcAft>
                <a:spcPts val="525"/>
              </a:spcAft>
            </a:pPr>
            <a:r>
              <a:rPr lang="en-IE" sz="1800" b="1" dirty="0">
                <a:effectLst/>
                <a:latin typeface="Calibri" panose="020F0502020204030204" pitchFamily="34" charset="0"/>
                <a:ea typeface="Arial" panose="020B0604020202020204" pitchFamily="34" charset="0"/>
              </a:rPr>
              <a:t>Apps Explained</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Technology changes quickly and it can be hard to stay up to date with the apps, platforms and games that children and teenagers are using.</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The </a:t>
            </a:r>
            <a:r>
              <a:rPr lang="en-US" sz="1800" dirty="0" err="1">
                <a:solidFill>
                  <a:srgbClr val="000000"/>
                </a:solidFill>
                <a:effectLst/>
                <a:latin typeface="Calibri" panose="020F0502020204030204" pitchFamily="34" charset="0"/>
                <a:ea typeface="Times New Roman" panose="02020603050405020304" pitchFamily="18" charset="0"/>
              </a:rPr>
              <a:t>Webwise</a:t>
            </a:r>
            <a:r>
              <a:rPr lang="en-US" sz="1800" dirty="0">
                <a:solidFill>
                  <a:srgbClr val="000000"/>
                </a:solidFill>
                <a:effectLst/>
                <a:latin typeface="Calibri" panose="020F0502020204030204" pitchFamily="34" charset="0"/>
                <a:ea typeface="Times New Roman" panose="02020603050405020304" pitchFamily="18" charset="0"/>
              </a:rPr>
              <a:t> Explainer Guides are a great way to stay up –to-date. These are jargon free guides to popular app and platforms which outline how the app works, want what parents should look out for.</a:t>
            </a:r>
            <a:endParaRPr lang="en-IE" sz="1800" dirty="0">
              <a:effectLst/>
              <a:latin typeface="Times New Roman" panose="02020603050405020304" pitchFamily="18" charset="0"/>
              <a:ea typeface="Times New Roman" panose="02020603050405020304" pitchFamily="18" charset="0"/>
            </a:endParaRPr>
          </a:p>
          <a:p>
            <a:pPr marR="7620"/>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R="7620"/>
            <a:r>
              <a:rPr lang="en-IE" sz="1800" dirty="0">
                <a:effectLst/>
                <a:latin typeface="Calibri" panose="020F0502020204030204" pitchFamily="34" charset="0"/>
                <a:ea typeface="Times New Roman" panose="02020603050405020304" pitchFamily="18" charset="0"/>
              </a:rPr>
              <a:t>This section of the </a:t>
            </a:r>
            <a:r>
              <a:rPr lang="en-IE" sz="1800" dirty="0" err="1">
                <a:effectLst/>
                <a:latin typeface="Calibri" panose="020F0502020204030204" pitchFamily="34" charset="0"/>
                <a:ea typeface="Times New Roman" panose="02020603050405020304" pitchFamily="18" charset="0"/>
              </a:rPr>
              <a:t>Webwise</a:t>
            </a:r>
            <a:r>
              <a:rPr lang="en-IE" sz="1800" dirty="0">
                <a:effectLst/>
                <a:latin typeface="Calibri" panose="020F0502020204030204" pitchFamily="34" charset="0"/>
                <a:ea typeface="Times New Roman" panose="02020603050405020304" pitchFamily="18" charset="0"/>
              </a:rPr>
              <a:t> Parents Hub is updated on a regular basis and is an excellent starting point for parents who have children using social media for the first time or if you are concerned about an app or platform your child may be using – you can find out more about it in this section.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26</a:t>
            </a:fld>
            <a:endParaRPr lang="en-US"/>
          </a:p>
        </p:txBody>
      </p:sp>
    </p:spTree>
    <p:extLst>
      <p:ext uri="{BB962C8B-B14F-4D97-AF65-F5344CB8AC3E}">
        <p14:creationId xmlns:p14="http://schemas.microsoft.com/office/powerpoint/2010/main" val="3587964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indent="-6350">
              <a:lnSpc>
                <a:spcPct val="111000"/>
              </a:lnSpc>
              <a:spcAft>
                <a:spcPts val="20"/>
              </a:spcAft>
            </a:pPr>
            <a:r>
              <a:rPr lang="en-IE" sz="1800" b="1" kern="100" dirty="0">
                <a:solidFill>
                  <a:srgbClr val="000000"/>
                </a:solidFill>
                <a:effectLst/>
                <a:latin typeface="Calibri" panose="020F0502020204030204" pitchFamily="34" charset="0"/>
                <a:ea typeface="Arial" panose="020B0604020202020204" pitchFamily="34" charset="0"/>
              </a:rPr>
              <a:t>Supports for parents </a:t>
            </a:r>
            <a:endParaRPr lang="en-IE" sz="1800" b="1" kern="100" dirty="0">
              <a:solidFill>
                <a:srgbClr val="000000"/>
              </a:solidFill>
              <a:effectLst/>
              <a:latin typeface="Arial" panose="020B0604020202020204" pitchFamily="34" charset="0"/>
              <a:ea typeface="Arial" panose="020B0604020202020204" pitchFamily="34"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There are more great supports from the other </a:t>
            </a:r>
            <a:r>
              <a:rPr lang="en-US" sz="1800" dirty="0" err="1">
                <a:solidFill>
                  <a:srgbClr val="000000"/>
                </a:solidFill>
                <a:effectLst/>
                <a:latin typeface="Calibri" panose="020F0502020204030204" pitchFamily="34" charset="0"/>
                <a:ea typeface="Times New Roman" panose="02020603050405020304" pitchFamily="18" charset="0"/>
              </a:rPr>
              <a:t>organisations</a:t>
            </a:r>
            <a:r>
              <a:rPr lang="en-US" sz="1800" dirty="0">
                <a:solidFill>
                  <a:srgbClr val="000000"/>
                </a:solidFill>
                <a:effectLst/>
                <a:latin typeface="Calibri" panose="020F0502020204030204" pitchFamily="34" charset="0"/>
                <a:ea typeface="Times New Roman" panose="02020603050405020304" pitchFamily="18" charset="0"/>
              </a:rPr>
              <a:t> in the </a:t>
            </a:r>
            <a:r>
              <a:rPr lang="en-US" sz="1800" b="1" dirty="0">
                <a:solidFill>
                  <a:srgbClr val="000000"/>
                </a:solidFill>
                <a:effectLst/>
                <a:latin typeface="Calibri" panose="020F0502020204030204" pitchFamily="34" charset="0"/>
                <a:ea typeface="Times New Roman" panose="02020603050405020304" pitchFamily="18" charset="0"/>
              </a:rPr>
              <a:t>Irish Safer Internet Centre</a:t>
            </a:r>
            <a:r>
              <a:rPr lang="en-US" sz="1800" dirty="0">
                <a:solidFill>
                  <a:srgbClr val="000000"/>
                </a:solidFill>
                <a:effectLst/>
                <a:latin typeface="Calibri" panose="020F0502020204030204" pitchFamily="34" charset="0"/>
                <a:ea typeface="Times New Roman" panose="02020603050405020304" pitchFamily="18" charset="0"/>
              </a:rPr>
              <a:t>, alongside </a:t>
            </a:r>
            <a:r>
              <a:rPr lang="en-US" sz="1800" dirty="0" err="1">
                <a:solidFill>
                  <a:srgbClr val="000000"/>
                </a:solidFill>
                <a:effectLst/>
                <a:latin typeface="Calibri" panose="020F0502020204030204" pitchFamily="34" charset="0"/>
                <a:ea typeface="Times New Roman" panose="02020603050405020304" pitchFamily="18" charset="0"/>
              </a:rPr>
              <a:t>Webwise</a:t>
            </a:r>
            <a:r>
              <a:rPr lang="en-US" sz="1800" dirty="0">
                <a:solidFill>
                  <a:srgbClr val="000000"/>
                </a:solidFill>
                <a:effectLst/>
                <a:latin typeface="Calibri" panose="020F0502020204030204" pitchFamily="34" charset="0"/>
                <a:ea typeface="Times New Roman" panose="02020603050405020304" pitchFamily="18" charset="0"/>
              </a:rPr>
              <a:t>.</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The </a:t>
            </a:r>
            <a:r>
              <a:rPr lang="en-US" sz="1800" b="1" dirty="0">
                <a:solidFill>
                  <a:srgbClr val="000000"/>
                </a:solidFill>
                <a:effectLst/>
                <a:latin typeface="Calibri" panose="020F0502020204030204" pitchFamily="34" charset="0"/>
                <a:ea typeface="Times New Roman" panose="02020603050405020304" pitchFamily="18" charset="0"/>
              </a:rPr>
              <a:t>National Parents Council</a:t>
            </a:r>
            <a:r>
              <a:rPr lang="en-US" sz="1800" dirty="0">
                <a:solidFill>
                  <a:srgbClr val="000000"/>
                </a:solidFill>
                <a:effectLst/>
                <a:latin typeface="Calibri" panose="020F0502020204030204" pitchFamily="34" charset="0"/>
                <a:ea typeface="Times New Roman" panose="02020603050405020304" pitchFamily="18" charset="0"/>
              </a:rPr>
              <a:t> operates a parent/adult helpline, which is a dedicated helpline to deal with issues relating to internet safety, including cyberbullying. The NPC also provides parents with training courses, both online and face to face</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ISPCC</a:t>
            </a:r>
            <a:r>
              <a:rPr lang="en-US" sz="1800" dirty="0">
                <a:solidFill>
                  <a:srgbClr val="000000"/>
                </a:solidFill>
                <a:effectLst/>
                <a:latin typeface="Calibri" panose="020F0502020204030204" pitchFamily="34" charset="0"/>
                <a:ea typeface="Times New Roman" panose="02020603050405020304" pitchFamily="18" charset="0"/>
              </a:rPr>
              <a:t> operates a helpline (Childline), which provides services on a 24/7 basis where children affected by issues encountered on the internet may turn for advice and guidance. They also have Digital Ready Hub which provides advice and information on online safety.</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err="1">
                <a:solidFill>
                  <a:srgbClr val="000000"/>
                </a:solidFill>
                <a:effectLst/>
                <a:latin typeface="Calibri" panose="020F0502020204030204" pitchFamily="34" charset="0"/>
                <a:ea typeface="Times New Roman" panose="02020603050405020304" pitchFamily="18" charset="0"/>
              </a:rPr>
              <a:t>Hotline.ie</a:t>
            </a:r>
            <a:r>
              <a:rPr lang="en-US" sz="1800" dirty="0">
                <a:solidFill>
                  <a:srgbClr val="000000"/>
                </a:solidFill>
                <a:effectLst/>
                <a:latin typeface="Calibri" panose="020F0502020204030204" pitchFamily="34" charset="0"/>
                <a:ea typeface="Times New Roman" panose="02020603050405020304" pitchFamily="18" charset="0"/>
              </a:rPr>
              <a:t> is the Irish national reporting </a:t>
            </a:r>
            <a:r>
              <a:rPr lang="en-US" sz="1800" dirty="0" err="1">
                <a:solidFill>
                  <a:srgbClr val="000000"/>
                </a:solidFill>
                <a:effectLst/>
                <a:latin typeface="Calibri" panose="020F0502020204030204" pitchFamily="34" charset="0"/>
                <a:ea typeface="Times New Roman" panose="02020603050405020304" pitchFamily="18" charset="0"/>
              </a:rPr>
              <a:t>centre</a:t>
            </a:r>
            <a:r>
              <a:rPr lang="en-US" sz="1800" dirty="0">
                <a:solidFill>
                  <a:srgbClr val="000000"/>
                </a:solidFill>
                <a:effectLst/>
                <a:latin typeface="Calibri" panose="020F0502020204030204" pitchFamily="34" charset="0"/>
                <a:ea typeface="Times New Roman" panose="02020603050405020304" pitchFamily="18" charset="0"/>
              </a:rPr>
              <a:t> where members of the public can securely, anonymously, and confidentially report concerns in respect of illegal content online, especially child sexual abuse material (CSAM).</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err="1">
                <a:solidFill>
                  <a:srgbClr val="000000"/>
                </a:solidFill>
                <a:effectLst/>
                <a:latin typeface="Calibri" panose="020F0502020204030204" pitchFamily="34" charset="0"/>
                <a:ea typeface="Times New Roman" panose="02020603050405020304" pitchFamily="18" charset="0"/>
              </a:rPr>
              <a:t>Coimisiún</a:t>
            </a:r>
            <a:r>
              <a:rPr lang="en-US" sz="1800" b="1" dirty="0">
                <a:solidFill>
                  <a:srgbClr val="000000"/>
                </a:solidFill>
                <a:effectLst/>
                <a:latin typeface="Calibri" panose="020F0502020204030204" pitchFamily="34" charset="0"/>
                <a:ea typeface="Times New Roman" panose="02020603050405020304" pitchFamily="18" charset="0"/>
              </a:rPr>
              <a:t> </a:t>
            </a:r>
            <a:r>
              <a:rPr lang="en-US" sz="1800" b="1" dirty="0" err="1">
                <a:solidFill>
                  <a:srgbClr val="000000"/>
                </a:solidFill>
                <a:effectLst/>
                <a:latin typeface="Calibri" panose="020F0502020204030204" pitchFamily="34" charset="0"/>
                <a:ea typeface="Times New Roman" panose="02020603050405020304" pitchFamily="18" charset="0"/>
              </a:rPr>
              <a:t>na</a:t>
            </a:r>
            <a:r>
              <a:rPr lang="en-US" sz="1800" b="1" dirty="0">
                <a:solidFill>
                  <a:srgbClr val="000000"/>
                </a:solidFill>
                <a:effectLst/>
                <a:latin typeface="Calibri" panose="020F0502020204030204" pitchFamily="34" charset="0"/>
                <a:ea typeface="Times New Roman" panose="02020603050405020304" pitchFamily="18" charset="0"/>
              </a:rPr>
              <a:t> </a:t>
            </a:r>
            <a:r>
              <a:rPr lang="en-US" sz="1800" b="1" dirty="0" err="1">
                <a:solidFill>
                  <a:srgbClr val="000000"/>
                </a:solidFill>
                <a:effectLst/>
                <a:latin typeface="Calibri" panose="020F0502020204030204" pitchFamily="34" charset="0"/>
                <a:ea typeface="Times New Roman" panose="02020603050405020304" pitchFamily="18" charset="0"/>
              </a:rPr>
              <a:t>Meán</a:t>
            </a:r>
            <a:r>
              <a:rPr lang="en-US" sz="1800" dirty="0">
                <a:solidFill>
                  <a:srgbClr val="000000"/>
                </a:solidFill>
                <a:effectLst/>
                <a:latin typeface="Calibri" panose="020F0502020204030204" pitchFamily="34" charset="0"/>
                <a:ea typeface="Times New Roman" panose="02020603050405020304" pitchFamily="18" charset="0"/>
              </a:rPr>
              <a:t> are responsible for Ireland’s Online Safety Framework. This framework means that there are now more rules requiring online platforms to protect children and adults rights online. Online platforms must protect people, especially children, from being harmed by their experience online.</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27</a:t>
            </a:fld>
            <a:endParaRPr lang="en-US"/>
          </a:p>
        </p:txBody>
      </p:sp>
    </p:spTree>
    <p:extLst>
      <p:ext uri="{BB962C8B-B14F-4D97-AF65-F5344CB8AC3E}">
        <p14:creationId xmlns:p14="http://schemas.microsoft.com/office/powerpoint/2010/main" val="1543320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indent="-6350">
              <a:lnSpc>
                <a:spcPct val="111000"/>
              </a:lnSpc>
              <a:spcAft>
                <a:spcPts val="785"/>
              </a:spcAft>
            </a:pPr>
            <a:r>
              <a:rPr lang="en-IE" sz="1800" b="1" kern="100" dirty="0">
                <a:solidFill>
                  <a:srgbClr val="000000"/>
                </a:solidFill>
                <a:effectLst/>
                <a:latin typeface="Calibri" panose="020F0502020204030204" pitchFamily="34" charset="0"/>
                <a:ea typeface="Arial" panose="020B0604020202020204" pitchFamily="34" charset="0"/>
              </a:rPr>
              <a:t>Reflection Slide</a:t>
            </a:r>
            <a:endParaRPr lang="en-IE" sz="1800" b="1" kern="100" dirty="0">
              <a:solidFill>
                <a:srgbClr val="000000"/>
              </a:solidFill>
              <a:effectLst/>
              <a:latin typeface="Arial" panose="020B0604020202020204" pitchFamily="34" charset="0"/>
              <a:ea typeface="Arial" panose="020B0604020202020204" pitchFamily="34"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Reflection slide </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133350" fontAlgn="base"/>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IE" sz="1800" b="1" dirty="0">
                <a:solidFill>
                  <a:srgbClr val="000000"/>
                </a:solidFill>
                <a:effectLst/>
                <a:latin typeface="Calibri" panose="020F0502020204030204" pitchFamily="34" charset="0"/>
                <a:ea typeface="Times New Roman" panose="02020603050405020304" pitchFamily="18" charset="0"/>
              </a:rPr>
              <a:t>Think back over some of the issues we have spoken about today:</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arabicPeriod"/>
              <a:tabLst>
                <a:tab pos="457200" algn="l"/>
              </a:tabLs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Managing Screen time</a:t>
            </a:r>
            <a:r>
              <a:rPr lang="en-US" sz="1800" dirty="0">
                <a:effectLst/>
                <a:latin typeface="Calibri" panose="020F0502020204030204" pitchFamily="34" charset="0"/>
                <a:ea typeface="Times New Roman" panose="02020603050405020304" pitchFamily="18" charset="0"/>
                <a:cs typeface="Calibri" panose="020F0502020204030204" pitchFamily="34" charset="0"/>
              </a:rPr>
              <a:t>​</a:t>
            </a:r>
            <a:endParaRPr lang="en-IE"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fontAlgn="base">
              <a:buFont typeface="+mj-lt"/>
              <a:buAutoNum type="arabicPeriod"/>
              <a:tabLst>
                <a:tab pos="457200" algn="l"/>
              </a:tabLs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Dealing with conflict</a:t>
            </a:r>
            <a:r>
              <a:rPr lang="en-US" sz="1800" dirty="0">
                <a:effectLst/>
                <a:latin typeface="Calibri" panose="020F0502020204030204" pitchFamily="34" charset="0"/>
                <a:ea typeface="Times New Roman" panose="02020603050405020304" pitchFamily="18" charset="0"/>
                <a:cs typeface="Calibri" panose="020F0502020204030204" pitchFamily="34" charset="0"/>
              </a:rPr>
              <a:t>​</a:t>
            </a:r>
            <a:endParaRPr lang="en-IE"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fontAlgn="base">
              <a:buFont typeface="+mj-lt"/>
              <a:buAutoNum type="arabicPeriod"/>
              <a:tabLst>
                <a:tab pos="457200" algn="l"/>
              </a:tabLs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Talking to your child about what they do online</a:t>
            </a:r>
            <a:r>
              <a:rPr lang="en-US" sz="1800" dirty="0">
                <a:effectLst/>
                <a:latin typeface="Calibri" panose="020F0502020204030204" pitchFamily="34" charset="0"/>
                <a:ea typeface="Times New Roman" panose="02020603050405020304" pitchFamily="18" charset="0"/>
                <a:cs typeface="Calibri" panose="020F0502020204030204" pitchFamily="34" charset="0"/>
              </a:rPr>
              <a:t>​</a:t>
            </a:r>
            <a:endParaRPr lang="en-IE"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fontAlgn="base">
              <a:buFont typeface="+mj-lt"/>
              <a:buAutoNum type="arabicPeriod"/>
              <a:tabLst>
                <a:tab pos="457200" algn="l"/>
              </a:tabLs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Social Media </a:t>
            </a:r>
            <a:r>
              <a:rPr lang="en-US" sz="1800" dirty="0">
                <a:effectLst/>
                <a:latin typeface="Calibri" panose="020F0502020204030204" pitchFamily="34" charset="0"/>
                <a:ea typeface="Times New Roman" panose="02020603050405020304" pitchFamily="18" charset="0"/>
                <a:cs typeface="Calibri" panose="020F0502020204030204" pitchFamily="34" charset="0"/>
              </a:rPr>
              <a:t>​</a:t>
            </a:r>
            <a:endParaRPr lang="en-IE"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fontAlgn="base">
              <a:buFont typeface="+mj-lt"/>
              <a:buAutoNum type="arabicPeriod"/>
              <a:tabLst>
                <a:tab pos="457200" algn="l"/>
              </a:tabLs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Image-sharing</a:t>
            </a:r>
            <a:r>
              <a:rPr lang="en-US" sz="1800" dirty="0">
                <a:effectLst/>
                <a:latin typeface="Calibri" panose="020F0502020204030204" pitchFamily="34" charset="0"/>
                <a:ea typeface="Times New Roman" panose="02020603050405020304" pitchFamily="18" charset="0"/>
                <a:cs typeface="Calibri" panose="020F0502020204030204" pitchFamily="34" charset="0"/>
              </a:rPr>
              <a:t>​</a:t>
            </a:r>
            <a:endParaRPr lang="en-IE"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fontAlgn="base">
              <a:buFont typeface="+mj-lt"/>
              <a:buAutoNum type="arabicPeriod"/>
              <a:tabLst>
                <a:tab pos="457200" algn="l"/>
              </a:tabLs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Digital Footprint </a:t>
            </a:r>
            <a:r>
              <a:rPr lang="en-US" sz="1800" dirty="0">
                <a:effectLst/>
                <a:latin typeface="Calibri" panose="020F0502020204030204" pitchFamily="34" charset="0"/>
                <a:ea typeface="Times New Roman" panose="02020603050405020304" pitchFamily="18" charset="0"/>
                <a:cs typeface="Calibri" panose="020F0502020204030204" pitchFamily="34" charset="0"/>
              </a:rPr>
              <a:t>​</a:t>
            </a:r>
            <a:endParaRPr lang="en-IE"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fontAlgn="base">
              <a:buFont typeface="+mj-lt"/>
              <a:buAutoNum type="arabicPeriod"/>
              <a:tabLst>
                <a:tab pos="457200" algn="l"/>
              </a:tabLs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Responding to cyberbullying</a:t>
            </a:r>
            <a:r>
              <a:rPr lang="en-US" sz="1800" dirty="0">
                <a:effectLst/>
                <a:latin typeface="Calibri" panose="020F0502020204030204" pitchFamily="34" charset="0"/>
                <a:ea typeface="Times New Roman" panose="02020603050405020304" pitchFamily="18" charset="0"/>
                <a:cs typeface="Calibri" panose="020F0502020204030204" pitchFamily="34" charset="0"/>
              </a:rPr>
              <a:t>​</a:t>
            </a:r>
            <a:endParaRPr lang="en-IE"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fontAlgn="base">
              <a:buFont typeface="+mj-lt"/>
              <a:buAutoNum type="arabicPeriod"/>
              <a:tabLst>
                <a:tab pos="457200" algn="l"/>
              </a:tabLs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Teaching your child how to protect themselves online. </a:t>
            </a:r>
            <a:r>
              <a:rPr lang="en-GB" sz="1800" dirty="0">
                <a:effectLst/>
                <a:latin typeface="Calibri" panose="020F0502020204030204" pitchFamily="34" charset="0"/>
                <a:ea typeface="Times New Roman" panose="02020603050405020304" pitchFamily="18" charset="0"/>
                <a:cs typeface="Calibri" panose="020F0502020204030204" pitchFamily="34" charset="0"/>
              </a:rPr>
              <a:t>​</a:t>
            </a:r>
            <a:endParaRPr lang="en-IE" sz="1800" dirty="0">
              <a:effectLst/>
              <a:latin typeface="Calibri" panose="020F0502020204030204" pitchFamily="34" charset="0"/>
              <a:ea typeface="Times New Roman" panose="02020603050405020304" pitchFamily="18" charset="0"/>
              <a:cs typeface="Calibri" panose="020F0502020204030204" pitchFamily="34" charset="0"/>
            </a:endParaRPr>
          </a:p>
          <a:p>
            <a:pPr marL="800100" fontAlgn="base"/>
            <a:r>
              <a:rPr lang="en-GB"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IE" sz="1800" b="1" dirty="0">
                <a:solidFill>
                  <a:srgbClr val="000000"/>
                </a:solidFill>
                <a:effectLst/>
                <a:latin typeface="Calibri" panose="020F0502020204030204" pitchFamily="34" charset="0"/>
                <a:ea typeface="Times New Roman" panose="02020603050405020304" pitchFamily="18" charset="0"/>
              </a:rPr>
              <a:t>ACTIVITY </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IE" sz="1800" b="1" dirty="0">
                <a:solidFill>
                  <a:srgbClr val="000000"/>
                </a:solidFill>
                <a:effectLst/>
                <a:latin typeface="Calibri" panose="020F0502020204030204" pitchFamily="34" charset="0"/>
                <a:ea typeface="Times New Roman" panose="02020603050405020304" pitchFamily="18" charset="0"/>
              </a:rPr>
              <a:t>Create a to do list of actions that you think will help your children to have more positive online experiences. </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IE" sz="1800" b="1" dirty="0">
                <a:solidFill>
                  <a:srgbClr val="000000"/>
                </a:solidFill>
                <a:effectLst/>
                <a:latin typeface="Calibri" panose="020F0502020204030204" pitchFamily="34" charset="0"/>
                <a:ea typeface="Times New Roman" panose="02020603050405020304" pitchFamily="18" charset="0"/>
              </a:rPr>
              <a:t>Suggestion – go around the room and take some responses from the group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28</a:t>
            </a:fld>
            <a:endParaRPr lang="en-US"/>
          </a:p>
        </p:txBody>
      </p:sp>
    </p:spTree>
    <p:extLst>
      <p:ext uri="{BB962C8B-B14F-4D97-AF65-F5344CB8AC3E}">
        <p14:creationId xmlns:p14="http://schemas.microsoft.com/office/powerpoint/2010/main" val="1034475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7620">
              <a:spcAft>
                <a:spcPts val="475"/>
              </a:spcAft>
            </a:pPr>
            <a:r>
              <a:rPr lang="en-IE" sz="1200" b="1" dirty="0">
                <a:effectLst/>
                <a:latin typeface="Calibri" panose="020F0502020204030204" pitchFamily="34" charset="0"/>
                <a:ea typeface="Times New Roman" panose="02020603050405020304" pitchFamily="18" charset="0"/>
              </a:rPr>
              <a:t>Start the Conversation</a:t>
            </a:r>
            <a:endParaRPr lang="en-IE" sz="1200" dirty="0">
              <a:effectLst/>
              <a:latin typeface="Times New Roman" panose="02020603050405020304" pitchFamily="18" charset="0"/>
              <a:ea typeface="Times New Roman" panose="02020603050405020304" pitchFamily="18" charset="0"/>
            </a:endParaRPr>
          </a:p>
          <a:p>
            <a:pPr marR="7620">
              <a:lnSpc>
                <a:spcPct val="115000"/>
              </a:lnSpc>
              <a:spcAft>
                <a:spcPts val="0"/>
              </a:spcAft>
            </a:pPr>
            <a:r>
              <a:rPr lang="en-IE" sz="1200" dirty="0">
                <a:effectLst/>
                <a:latin typeface="Calibri" panose="020F0502020204030204" pitchFamily="34" charset="0"/>
                <a:ea typeface="Times New Roman" panose="02020603050405020304" pitchFamily="18" charset="0"/>
              </a:rPr>
              <a:t>Now that we have looked at some of the biggest concerns parents have around their child’s internet use. </a:t>
            </a:r>
            <a:r>
              <a:rPr lang="en-IE" sz="1200" b="1" dirty="0">
                <a:effectLst/>
                <a:latin typeface="Calibri" panose="020F0502020204030204" pitchFamily="34" charset="0"/>
                <a:ea typeface="Times New Roman" panose="02020603050405020304" pitchFamily="18" charset="0"/>
              </a:rPr>
              <a:t>Let’s look at what we can do!</a:t>
            </a:r>
            <a:r>
              <a:rPr lang="en-IE" sz="1200" dirty="0">
                <a:effectLst/>
                <a:latin typeface="Calibri" panose="020F0502020204030204" pitchFamily="34" charset="0"/>
                <a:ea typeface="Times New Roman" panose="02020603050405020304" pitchFamily="18" charset="0"/>
              </a:rPr>
              <a:t> </a:t>
            </a:r>
            <a:endParaRPr lang="en-IE" sz="1200" dirty="0">
              <a:effectLst/>
              <a:latin typeface="Times New Roman" panose="02020603050405020304" pitchFamily="18" charset="0"/>
              <a:ea typeface="Times New Roman" panose="02020603050405020304" pitchFamily="18" charset="0"/>
            </a:endParaRPr>
          </a:p>
          <a:p>
            <a:r>
              <a:rPr lang="en-IE" sz="1200" dirty="0">
                <a:effectLst/>
                <a:latin typeface="Calibri" panose="020F0502020204030204" pitchFamily="34" charset="0"/>
                <a:ea typeface="Times New Roman" panose="02020603050405020304" pitchFamily="18" charset="0"/>
              </a:rPr>
              <a:t>One of the best ways to help your child navigate the online world safely is by having open communication about internet safety. </a:t>
            </a:r>
            <a:endParaRPr lang="en-IE" sz="1200" dirty="0">
              <a:effectLst/>
              <a:latin typeface="Times New Roman" panose="02020603050405020304" pitchFamily="18" charset="0"/>
              <a:ea typeface="Times New Roman" panose="02020603050405020304" pitchFamily="18" charset="0"/>
            </a:endParaRPr>
          </a:p>
          <a:p>
            <a:r>
              <a:rPr lang="en-IE" sz="1200" dirty="0">
                <a:effectLst/>
                <a:latin typeface="Calibri" panose="020F0502020204030204" pitchFamily="34" charset="0"/>
                <a:ea typeface="Times New Roman" panose="02020603050405020304" pitchFamily="18" charset="0"/>
              </a:rPr>
              <a:t>It's important to note that a one-time conversation isn't enough. As children grow and their online habits evolve, so will their needs and interests. Parents must continuously guide their children through these changes. Before having a conversation, take a moment to consider your goals—what guidelines do you want to set? Are all caregivers on the same page?</a:t>
            </a:r>
            <a:endParaRPr lang="en-IE" sz="1200" dirty="0">
              <a:effectLst/>
              <a:latin typeface="Times New Roman" panose="02020603050405020304" pitchFamily="18" charset="0"/>
              <a:ea typeface="Times New Roman" panose="02020603050405020304" pitchFamily="18" charset="0"/>
            </a:endParaRPr>
          </a:p>
          <a:p>
            <a:r>
              <a:rPr lang="en-IE" sz="1200" dirty="0">
                <a:effectLst/>
                <a:latin typeface="Calibri" panose="020F0502020204030204" pitchFamily="34" charset="0"/>
                <a:ea typeface="Times New Roman" panose="02020603050405020304" pitchFamily="18" charset="0"/>
              </a:rPr>
              <a:t>Keep in mind that this should be an ongoing dialogue. Go at your child’s pace, and expect to have multiple conversations to cover different topics. Give your child space to share their thoughts, and be ready for unexpected concerns that might come up. Kids’ worries about the internet might differ from adults’ concerns, so it’s essential to listen and allow them time to express their feelings or pressures they may be facing online.</a:t>
            </a:r>
          </a:p>
          <a:p>
            <a:endParaRPr lang="en-IE" sz="1200" dirty="0">
              <a:effectLst/>
              <a:latin typeface="Times New Roman" panose="02020603050405020304" pitchFamily="18" charset="0"/>
              <a:ea typeface="Times New Roman" panose="02020603050405020304" pitchFamily="18" charset="0"/>
            </a:endParaRPr>
          </a:p>
          <a:p>
            <a:pPr>
              <a:spcBef>
                <a:spcPts val="200"/>
              </a:spcBef>
            </a:pPr>
            <a:r>
              <a:rPr lang="en-IE" sz="1200" b="1" dirty="0">
                <a:solidFill>
                  <a:srgbClr val="1F3763"/>
                </a:solidFill>
                <a:effectLst/>
                <a:latin typeface="Calibri" panose="020F0502020204030204" pitchFamily="34" charset="0"/>
                <a:ea typeface="Yu Gothic Light" panose="020B0300000000000000" pitchFamily="34" charset="-128"/>
                <a:cs typeface="Times New Roman" panose="02020603050405020304" pitchFamily="18" charset="0"/>
              </a:rPr>
              <a:t>Top Tips for Parents</a:t>
            </a:r>
            <a:endParaRPr lang="en-IE" sz="1200" b="1" dirty="0">
              <a:solidFill>
                <a:srgbClr val="1F3763"/>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342900" lvl="0" indent="-342900">
              <a:tabLst>
                <a:tab pos="457200" algn="l"/>
              </a:tabLst>
            </a:pPr>
            <a:r>
              <a:rPr lang="en-IE" sz="1200" b="1" dirty="0">
                <a:effectLst/>
                <a:latin typeface="Calibri" panose="020F0502020204030204" pitchFamily="34" charset="0"/>
                <a:ea typeface="Times New Roman" panose="02020603050405020304" pitchFamily="18" charset="0"/>
              </a:rPr>
              <a:t>Discover the Internet together:</a:t>
            </a:r>
            <a:r>
              <a:rPr lang="en-IE" sz="1200" dirty="0">
                <a:effectLst/>
                <a:latin typeface="Calibri" panose="020F0502020204030204" pitchFamily="34" charset="0"/>
                <a:ea typeface="Times New Roman" panose="02020603050405020304" pitchFamily="18" charset="0"/>
              </a:rPr>
              <a:t> Introduce your child to the internet yourself. Explore it together, making the experience positive and fun. Discovering exciting websites can help foster a sense of adventure and make it easier to discuss both the good and bad experiences in the future.</a:t>
            </a:r>
            <a:endParaRPr lang="en-IE" sz="12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IE" sz="1200" b="1" dirty="0">
                <a:effectLst/>
                <a:latin typeface="Calibri" panose="020F0502020204030204" pitchFamily="34" charset="0"/>
                <a:ea typeface="Times New Roman" panose="02020603050405020304" pitchFamily="18" charset="0"/>
              </a:rPr>
              <a:t>Agree on rules for Internet use at home:</a:t>
            </a:r>
            <a:r>
              <a:rPr lang="en-IE" sz="1200" dirty="0">
                <a:effectLst/>
                <a:latin typeface="Calibri" panose="020F0502020204030204" pitchFamily="34" charset="0"/>
                <a:ea typeface="Times New Roman" panose="02020603050405020304" pitchFamily="18" charset="0"/>
              </a:rPr>
              <a:t> Work with your child to establish household guidelines for internet use. Consider the following:</a:t>
            </a:r>
            <a:endParaRPr lang="en-IE" sz="1200" dirty="0">
              <a:effectLst/>
              <a:latin typeface="Times New Roman" panose="02020603050405020304" pitchFamily="18" charset="0"/>
              <a:ea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IE" sz="1200" dirty="0">
                <a:effectLst/>
                <a:latin typeface="Calibri" panose="020F0502020204030204" pitchFamily="34" charset="0"/>
                <a:ea typeface="Times New Roman" panose="02020603050405020304" pitchFamily="18" charset="0"/>
                <a:cs typeface="Times New Roman" panose="02020603050405020304" pitchFamily="18" charset="0"/>
              </a:rPr>
              <a:t>When and for how long is it acceptable to use the internet?</a:t>
            </a:r>
            <a:endParaRPr lang="en-I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IE" sz="1200" dirty="0">
                <a:effectLst/>
                <a:latin typeface="Calibri" panose="020F0502020204030204" pitchFamily="34" charset="0"/>
                <a:ea typeface="Times New Roman" panose="02020603050405020304" pitchFamily="18" charset="0"/>
                <a:cs typeface="Times New Roman" panose="02020603050405020304" pitchFamily="18" charset="0"/>
              </a:rPr>
              <a:t>How should personal information (name, address, phone number, etc.) be handled?</a:t>
            </a:r>
            <a:endParaRPr lang="en-I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IE" sz="1200" dirty="0">
                <a:effectLst/>
                <a:latin typeface="Calibri" panose="020F0502020204030204" pitchFamily="34" charset="0"/>
                <a:ea typeface="Times New Roman" panose="02020603050405020304" pitchFamily="18" charset="0"/>
                <a:cs typeface="Times New Roman" panose="02020603050405020304" pitchFamily="18" charset="0"/>
              </a:rPr>
              <a:t>How should one behave when gaming, messaging, or emailing?</a:t>
            </a:r>
            <a:endParaRPr lang="en-I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IE" sz="1200" dirty="0">
                <a:effectLst/>
                <a:latin typeface="Calibri" panose="020F0502020204030204" pitchFamily="34" charset="0"/>
                <a:ea typeface="Times New Roman" panose="02020603050405020304" pitchFamily="18" charset="0"/>
                <a:cs typeface="Times New Roman" panose="02020603050405020304" pitchFamily="18" charset="0"/>
              </a:rPr>
              <a:t>Which websites and activities are acceptable or off-limits?</a:t>
            </a:r>
            <a:endParaRPr lang="en-I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IE" sz="1200" dirty="0">
                <a:effectLst/>
                <a:latin typeface="Calibri" panose="020F0502020204030204" pitchFamily="34" charset="0"/>
                <a:ea typeface="Times New Roman" panose="02020603050405020304" pitchFamily="18" charset="0"/>
                <a:cs typeface="Times New Roman" panose="02020603050405020304" pitchFamily="18" charset="0"/>
              </a:rPr>
              <a:t>Set a good example by following these rules yourself—or at least explain why the rules may differ for adults.</a:t>
            </a:r>
            <a:endParaRPr lang="en-I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tabLst>
                <a:tab pos="457200" algn="l"/>
              </a:tabLst>
            </a:pPr>
            <a:r>
              <a:rPr lang="en-IE" sz="1200" b="1" dirty="0">
                <a:effectLst/>
                <a:latin typeface="Calibri" panose="020F0502020204030204" pitchFamily="34" charset="0"/>
                <a:ea typeface="Times New Roman" panose="02020603050405020304" pitchFamily="18" charset="0"/>
              </a:rPr>
              <a:t>Be careful about sharing personal information: </a:t>
            </a:r>
            <a:r>
              <a:rPr lang="en-IE" sz="1200" dirty="0">
                <a:effectLst/>
                <a:latin typeface="Calibri" panose="020F0502020204030204" pitchFamily="34" charset="0"/>
                <a:ea typeface="Times New Roman" panose="02020603050405020304" pitchFamily="18" charset="0"/>
              </a:rPr>
              <a:t>For younger children, a simple rule is not to share their name, phone number, or photo without your approval. Older children, especially those on social media, should be selective about the personal details and photos they share online. Once something is online, it’s out of your control, even with privacy settings.</a:t>
            </a:r>
            <a:endParaRPr lang="en-IE" sz="12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IE" sz="1200" b="1" dirty="0">
                <a:effectLst/>
                <a:latin typeface="Calibri" panose="020F0502020204030204" pitchFamily="34" charset="0"/>
                <a:ea typeface="Times New Roman" panose="02020603050405020304" pitchFamily="18" charset="0"/>
              </a:rPr>
              <a:t>Discuss the risks of meeting online “friends” in person</a:t>
            </a:r>
            <a:r>
              <a:rPr lang="en-IE" sz="1200" dirty="0">
                <a:effectLst/>
                <a:latin typeface="Calibri" panose="020F0502020204030204" pitchFamily="34" charset="0"/>
                <a:ea typeface="Times New Roman" panose="02020603050405020304" pitchFamily="18" charset="0"/>
              </a:rPr>
              <a:t> While the internet is a great place to meet new people, children should not meet online friends without adult supervision. Always ensure that your child has your approval before meeting someone in person. Consider having a fail-safe plan, like calling them during the meeting to check in.</a:t>
            </a:r>
            <a:endParaRPr lang="en-IE" sz="12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IE" sz="1200" b="1" dirty="0">
                <a:effectLst/>
                <a:latin typeface="Calibri" panose="020F0502020204030204" pitchFamily="34" charset="0"/>
                <a:ea typeface="Times New Roman" panose="02020603050405020304" pitchFamily="18" charset="0"/>
              </a:rPr>
              <a:t>Teach critical thinking skills:</a:t>
            </a:r>
            <a:r>
              <a:rPr lang="en-IE" sz="1200" dirty="0">
                <a:effectLst/>
                <a:latin typeface="Calibri" panose="020F0502020204030204" pitchFamily="34" charset="0"/>
                <a:ea typeface="Times New Roman" panose="02020603050405020304" pitchFamily="18" charset="0"/>
              </a:rPr>
              <a:t> Children often use the internet for schoolwork or personal interests. It’s crucial they understand not all information online is accurate or trustworthy. Teach them how to cross-check information by comparing different sources and guide them toward reliable websites.</a:t>
            </a:r>
            <a:endParaRPr lang="en-IE" sz="12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IE" sz="1200" b="1" dirty="0">
                <a:effectLst/>
                <a:latin typeface="Calibri" panose="020F0502020204030204" pitchFamily="34" charset="0"/>
                <a:ea typeface="Times New Roman" panose="02020603050405020304" pitchFamily="18" charset="0"/>
              </a:rPr>
              <a:t>Be open, not overly critical of their Internet exploration:</a:t>
            </a:r>
            <a:r>
              <a:rPr lang="en-IE" sz="1200" dirty="0">
                <a:effectLst/>
                <a:latin typeface="Calibri" panose="020F0502020204030204" pitchFamily="34" charset="0"/>
                <a:ea typeface="Times New Roman" panose="02020603050405020304" pitchFamily="18" charset="0"/>
              </a:rPr>
              <a:t> Children may encounter inappropriate content by accident or out of curiosity. Instead of overreacting, use this as an opportunity to talk about the material and set clear rules about what’s acceptable. Understand that curiosity about off-limits content is natural.</a:t>
            </a:r>
            <a:endParaRPr lang="en-IE" sz="12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IE" sz="1200" b="1" dirty="0">
                <a:effectLst/>
                <a:latin typeface="Calibri" panose="020F0502020204030204" pitchFamily="34" charset="0"/>
                <a:ea typeface="Times New Roman" panose="02020603050405020304" pitchFamily="18" charset="0"/>
              </a:rPr>
              <a:t>Let your children show you what they do online:</a:t>
            </a:r>
            <a:r>
              <a:rPr lang="en-IE" sz="1200" dirty="0">
                <a:effectLst/>
                <a:latin typeface="Calibri" panose="020F0502020204030204" pitchFamily="34" charset="0"/>
                <a:ea typeface="Times New Roman" panose="02020603050405020304" pitchFamily="18" charset="0"/>
              </a:rPr>
              <a:t> To guide your child effectively, you need to understand how they use the internet. Let them show you the websites they visit and the activities they enjoy. This helps you stay informed and involved.</a:t>
            </a:r>
            <a:endParaRPr lang="en-IE" sz="12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IE" sz="1200" b="1" dirty="0">
                <a:effectLst/>
                <a:latin typeface="Calibri" panose="020F0502020204030204" pitchFamily="34" charset="0"/>
                <a:ea typeface="Times New Roman" panose="02020603050405020304" pitchFamily="18" charset="0"/>
              </a:rPr>
              <a:t>Emphasise the positive side of the Internet:</a:t>
            </a:r>
            <a:r>
              <a:rPr lang="en-IE" sz="1200" dirty="0">
                <a:effectLst/>
                <a:latin typeface="Calibri" panose="020F0502020204030204" pitchFamily="34" charset="0"/>
                <a:ea typeface="Times New Roman" panose="02020603050405020304" pitchFamily="18" charset="0"/>
              </a:rPr>
              <a:t> The internet is a valuable tool for both learning and entertainment. Encourage your child to make the most of it, exploring its potential for education, creativity, and fun.</a:t>
            </a:r>
            <a:endParaRPr lang="en-IE"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29</a:t>
            </a:fld>
            <a:endParaRPr lang="en-US"/>
          </a:p>
        </p:txBody>
      </p:sp>
    </p:spTree>
    <p:extLst>
      <p:ext uri="{BB962C8B-B14F-4D97-AF65-F5344CB8AC3E}">
        <p14:creationId xmlns:p14="http://schemas.microsoft.com/office/powerpoint/2010/main" val="392032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effectLst/>
                <a:latin typeface="Calibri" panose="020F0502020204030204" pitchFamily="34" charset="0"/>
              </a:rPr>
              <a:t>The top online safety concerns for Irish parents are: </a:t>
            </a:r>
          </a:p>
          <a:p>
            <a:r>
              <a:rPr lang="en-IE" dirty="0">
                <a:effectLst/>
                <a:latin typeface="Calibri" panose="020F0502020204030204" pitchFamily="34" charset="0"/>
              </a:rPr>
              <a:t>Cyberbullying; </a:t>
            </a:r>
          </a:p>
          <a:p>
            <a:r>
              <a:rPr lang="en-IE" dirty="0">
                <a:effectLst/>
                <a:latin typeface="Calibri" panose="020F0502020204030204" pitchFamily="34" charset="0"/>
              </a:rPr>
              <a:t> - Their child being exposed to pornography; </a:t>
            </a:r>
          </a:p>
          <a:p>
            <a:r>
              <a:rPr lang="en-IE" dirty="0">
                <a:effectLst/>
                <a:latin typeface="Calibri" panose="020F0502020204030204" pitchFamily="34" charset="0"/>
              </a:rPr>
              <a:t>-  Their child encountering hateful or racist messages or activities; </a:t>
            </a:r>
          </a:p>
          <a:p>
            <a:r>
              <a:rPr lang="en-IE" dirty="0">
                <a:effectLst/>
                <a:latin typeface="Calibri" panose="020F0502020204030204" pitchFamily="34" charset="0"/>
              </a:rPr>
              <a:t>-  Their child’s self-esteem being impacted by something they see online; </a:t>
            </a:r>
          </a:p>
          <a:p>
            <a:r>
              <a:rPr lang="en-IE" dirty="0">
                <a:effectLst/>
                <a:latin typeface="Calibri" panose="020F0502020204030204" pitchFamily="34" charset="0"/>
              </a:rPr>
              <a:t>-  Being contacted by a stranger for sexual purposes; </a:t>
            </a:r>
          </a:p>
          <a:p>
            <a:r>
              <a:rPr lang="en-IE" dirty="0">
                <a:effectLst/>
                <a:latin typeface="Calibri" panose="020F0502020204030204" pitchFamily="34" charset="0"/>
              </a:rPr>
              <a:t>-  Damaging their reputation either now or in the future (online reputation/digital footprint) </a:t>
            </a: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3</a:t>
            </a:fld>
            <a:endParaRPr lang="en-US"/>
          </a:p>
        </p:txBody>
      </p:sp>
    </p:spTree>
    <p:extLst>
      <p:ext uri="{BB962C8B-B14F-4D97-AF65-F5344CB8AC3E}">
        <p14:creationId xmlns:p14="http://schemas.microsoft.com/office/powerpoint/2010/main" val="2715875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7620">
              <a:spcAft>
                <a:spcPts val="475"/>
              </a:spcAft>
            </a:pPr>
            <a:r>
              <a:rPr lang="en-IE" sz="1800" b="1" dirty="0">
                <a:effectLst/>
                <a:latin typeface="Calibri" panose="020F0502020204030204" pitchFamily="34" charset="0"/>
                <a:ea typeface="Times New Roman" panose="02020603050405020304" pitchFamily="18" charset="0"/>
              </a:rPr>
              <a:t>Video - Lead by example </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dirty="0">
                <a:effectLst/>
                <a:latin typeface="Calibri" panose="020F0502020204030204" pitchFamily="34" charset="0"/>
                <a:ea typeface="Times New Roman" panose="02020603050405020304" pitchFamily="18" charset="0"/>
              </a:rPr>
              <a:t>CEO of National Parents Council; </a:t>
            </a:r>
            <a:r>
              <a:rPr lang="en-IE" sz="1800" dirty="0" err="1">
                <a:effectLst/>
                <a:latin typeface="Calibri" panose="020F0502020204030204" pitchFamily="34" charset="0"/>
                <a:ea typeface="Times New Roman" panose="02020603050405020304" pitchFamily="18" charset="0"/>
              </a:rPr>
              <a:t>Áine</a:t>
            </a:r>
            <a:r>
              <a:rPr lang="en-IE" sz="1800" dirty="0">
                <a:effectLst/>
                <a:latin typeface="Calibri" panose="020F0502020204030204" pitchFamily="34" charset="0"/>
                <a:ea typeface="Times New Roman" panose="02020603050405020304" pitchFamily="18" charset="0"/>
              </a:rPr>
              <a:t> Lynch on the the importance of modelling good behaviour when it comes to addressing internet safety in the home. </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dirty="0">
                <a:effectLst/>
                <a:latin typeface="Calibri" panose="020F0502020204030204" pitchFamily="34" charset="0"/>
                <a:ea typeface="Times New Roman" panose="02020603050405020304" pitchFamily="18" charset="0"/>
              </a:rPr>
              <a:t>Click the Link to play video: </a:t>
            </a:r>
            <a:r>
              <a:rPr lang="en-IE" sz="1800" u="sng" dirty="0">
                <a:solidFill>
                  <a:srgbClr val="0563C1"/>
                </a:solidFill>
                <a:effectLst/>
                <a:latin typeface="Calibri" panose="020F0502020204030204" pitchFamily="34" charset="0"/>
                <a:ea typeface="Times New Roman" panose="02020603050405020304" pitchFamily="18" charset="0"/>
                <a:hlinkClick r:id="rId3"/>
              </a:rPr>
              <a:t>https://vimeo.com/191043980</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dirty="0">
                <a:effectLst/>
                <a:latin typeface="Calibri" panose="020F0502020204030204" pitchFamily="34" charset="0"/>
                <a:ea typeface="Times New Roman" panose="02020603050405020304" pitchFamily="18" charset="0"/>
              </a:rPr>
              <a:t>Please ensure pop-ups are enables on your computer. Video will play on </a:t>
            </a:r>
            <a:r>
              <a:rPr lang="en-IE" sz="1800" dirty="0" err="1">
                <a:effectLst/>
                <a:latin typeface="Calibri" panose="020F0502020204030204" pitchFamily="34" charset="0"/>
                <a:ea typeface="Times New Roman" panose="02020603050405020304" pitchFamily="18" charset="0"/>
              </a:rPr>
              <a:t>vimeo</a:t>
            </a:r>
            <a:r>
              <a:rPr lang="en-IE" sz="1800" dirty="0">
                <a:effectLst/>
                <a:latin typeface="Calibri" panose="020F0502020204030204" pitchFamily="34" charset="0"/>
                <a:ea typeface="Times New Roman" panose="02020603050405020304" pitchFamily="18" charset="0"/>
              </a:rPr>
              <a:t>. Alternatively videos can be accessed on the </a:t>
            </a:r>
            <a:r>
              <a:rPr lang="en-IE" sz="1800" dirty="0" err="1">
                <a:effectLst/>
                <a:latin typeface="Calibri" panose="020F0502020204030204" pitchFamily="34" charset="0"/>
                <a:ea typeface="Times New Roman" panose="02020603050405020304" pitchFamily="18" charset="0"/>
              </a:rPr>
              <a:t>Webwise.ie</a:t>
            </a:r>
            <a:r>
              <a:rPr lang="en-IE" sz="1800" dirty="0">
                <a:effectLst/>
                <a:latin typeface="Calibri" panose="020F0502020204030204" pitchFamily="34" charset="0"/>
                <a:ea typeface="Times New Roman" panose="02020603050405020304" pitchFamily="18" charset="0"/>
              </a:rPr>
              <a:t>/parents page. </a:t>
            </a:r>
            <a:endParaRPr lang="en-IE" sz="1800" dirty="0">
              <a:effectLst/>
              <a:latin typeface="Times New Roman" panose="02020603050405020304" pitchFamily="18" charset="0"/>
              <a:ea typeface="Times New Roman" panose="02020603050405020304" pitchFamily="18" charset="0"/>
            </a:endParaRPr>
          </a:p>
          <a:p>
            <a:pPr>
              <a:lnSpc>
                <a:spcPct val="107000"/>
              </a:lnSpc>
              <a:spcAft>
                <a:spcPts val="525"/>
              </a:spcAft>
            </a:pP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30</a:t>
            </a:fld>
            <a:endParaRPr lang="en-US"/>
          </a:p>
        </p:txBody>
      </p:sp>
    </p:spTree>
    <p:extLst>
      <p:ext uri="{BB962C8B-B14F-4D97-AF65-F5344CB8AC3E}">
        <p14:creationId xmlns:p14="http://schemas.microsoft.com/office/powerpoint/2010/main" val="677242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7620">
              <a:spcAft>
                <a:spcPts val="475"/>
              </a:spcAft>
            </a:pPr>
            <a:r>
              <a:rPr lang="en-IE" sz="1800" b="1" dirty="0">
                <a:effectLst/>
                <a:latin typeface="Calibri" panose="020F0502020204030204" pitchFamily="34" charset="0"/>
                <a:ea typeface="Times New Roman" panose="02020603050405020304" pitchFamily="18" charset="0"/>
              </a:rPr>
              <a:t>Next steps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Stay informed by visiting the </a:t>
            </a:r>
            <a:r>
              <a:rPr lang="en-US" sz="1800" b="1" dirty="0" err="1">
                <a:solidFill>
                  <a:srgbClr val="000000"/>
                </a:solidFill>
                <a:effectLst/>
                <a:latin typeface="Calibri" panose="020F0502020204030204" pitchFamily="34" charset="0"/>
                <a:ea typeface="Times New Roman" panose="02020603050405020304" pitchFamily="18" charset="0"/>
              </a:rPr>
              <a:t>Webwise</a:t>
            </a:r>
            <a:r>
              <a:rPr lang="en-US" sz="1800" b="1" dirty="0">
                <a:solidFill>
                  <a:srgbClr val="000000"/>
                </a:solidFill>
                <a:effectLst/>
                <a:latin typeface="Calibri" panose="020F0502020204030204" pitchFamily="34" charset="0"/>
                <a:ea typeface="Times New Roman" panose="02020603050405020304" pitchFamily="18" charset="0"/>
              </a:rPr>
              <a:t> Parents Hub</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b="1" dirty="0">
                <a:solidFill>
                  <a:srgbClr val="000000"/>
                </a:solidFill>
                <a:effectLst/>
                <a:latin typeface="Calibri" panose="020F0502020204030204" pitchFamily="34" charset="0"/>
                <a:ea typeface="Times New Roman" panose="02020603050405020304" pitchFamily="18" charset="0"/>
              </a:rPr>
              <a:t>Have regular, open, conversations</a:t>
            </a:r>
            <a:r>
              <a:rPr lang="en-US" sz="1800" dirty="0">
                <a:solidFill>
                  <a:srgbClr val="000000"/>
                </a:solidFill>
                <a:effectLst/>
                <a:latin typeface="Calibri" panose="020F0502020204030204" pitchFamily="34" charset="0"/>
                <a:ea typeface="Times New Roman" panose="02020603050405020304" pitchFamily="18" charset="0"/>
              </a:rPr>
              <a:t> with your child about the opportunities and challenges they may encounter online</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b="1" dirty="0">
                <a:solidFill>
                  <a:srgbClr val="000000"/>
                </a:solidFill>
                <a:effectLst/>
                <a:latin typeface="Calibri" panose="020F0502020204030204" pitchFamily="34" charset="0"/>
                <a:ea typeface="Times New Roman" panose="02020603050405020304" pitchFamily="18" charset="0"/>
              </a:rPr>
              <a:t>Agree guidelines to help protect your child</a:t>
            </a:r>
            <a:r>
              <a:rPr lang="en-US" sz="1800" dirty="0">
                <a:solidFill>
                  <a:srgbClr val="000000"/>
                </a:solidFill>
                <a:effectLst/>
                <a:latin typeface="Calibri" panose="020F0502020204030204" pitchFamily="34" charset="0"/>
                <a:ea typeface="Times New Roman" panose="02020603050405020304" pitchFamily="18" charset="0"/>
              </a:rPr>
              <a:t>, and to help ensure they strike a healthy balance</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And stay up to date by following </a:t>
            </a:r>
            <a:r>
              <a:rPr lang="en-US" sz="1800" dirty="0" err="1">
                <a:solidFill>
                  <a:srgbClr val="000000"/>
                </a:solidFill>
                <a:effectLst/>
                <a:latin typeface="Calibri" panose="020F0502020204030204" pitchFamily="34" charset="0"/>
                <a:ea typeface="Times New Roman" panose="02020603050405020304" pitchFamily="18" charset="0"/>
              </a:rPr>
              <a:t>Webwise</a:t>
            </a:r>
            <a:r>
              <a:rPr lang="en-US" sz="1800" dirty="0">
                <a:solidFill>
                  <a:srgbClr val="000000"/>
                </a:solidFill>
                <a:effectLst/>
                <a:latin typeface="Calibri" panose="020F0502020204030204" pitchFamily="34" charset="0"/>
                <a:ea typeface="Times New Roman" panose="02020603050405020304" pitchFamily="18" charset="0"/>
              </a:rPr>
              <a:t> on social media</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31</a:t>
            </a:fld>
            <a:endParaRPr lang="en-US"/>
          </a:p>
        </p:txBody>
      </p:sp>
    </p:spTree>
    <p:extLst>
      <p:ext uri="{BB962C8B-B14F-4D97-AF65-F5344CB8AC3E}">
        <p14:creationId xmlns:p14="http://schemas.microsoft.com/office/powerpoint/2010/main" val="46609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7620">
              <a:spcAft>
                <a:spcPts val="0"/>
              </a:spcAft>
            </a:pPr>
            <a:r>
              <a:rPr lang="en-IE" sz="1800" b="1" dirty="0">
                <a:effectLst/>
                <a:latin typeface="Calibri" panose="020F0502020204030204" pitchFamily="34" charset="0"/>
                <a:ea typeface="Times New Roman" panose="02020603050405020304" pitchFamily="18" charset="0"/>
                <a:cs typeface="Arial" panose="020B0604020202020204" pitchFamily="34" charset="0"/>
              </a:rPr>
              <a:t>Take questions.  </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dirty="0">
                <a:effectLst/>
                <a:latin typeface="Calibri" panose="020F0502020204030204" pitchFamily="34" charset="0"/>
                <a:ea typeface="Times New Roman" panose="02020603050405020304" pitchFamily="18" charset="0"/>
              </a:rPr>
              <a:t>Thank you for joining us.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32</a:t>
            </a:fld>
            <a:endParaRPr lang="en-US"/>
          </a:p>
        </p:txBody>
      </p:sp>
    </p:spTree>
    <p:extLst>
      <p:ext uri="{BB962C8B-B14F-4D97-AF65-F5344CB8AC3E}">
        <p14:creationId xmlns:p14="http://schemas.microsoft.com/office/powerpoint/2010/main" val="3189559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effectLst/>
                <a:latin typeface="Calibri" panose="020F0502020204030204" pitchFamily="34" charset="0"/>
              </a:rPr>
              <a:t> The most common experiences that upset them are, </a:t>
            </a:r>
          </a:p>
          <a:p>
            <a:pPr>
              <a:buFont typeface="Arial" panose="020B0604020202020204" pitchFamily="34" charset="0"/>
              <a:buChar char="•"/>
            </a:pPr>
            <a:r>
              <a:rPr lang="en-IE" dirty="0">
                <a:effectLst/>
                <a:latin typeface="Calibri" panose="020F0502020204030204" pitchFamily="34" charset="0"/>
              </a:rPr>
              <a:t>People being nasty to each other; </a:t>
            </a:r>
          </a:p>
          <a:p>
            <a:pPr>
              <a:buFont typeface="Arial" panose="020B0604020202020204" pitchFamily="34" charset="0"/>
              <a:buChar char="•"/>
            </a:pPr>
            <a:r>
              <a:rPr lang="en-IE" dirty="0">
                <a:effectLst/>
                <a:latin typeface="Calibri" panose="020F0502020204030204" pitchFamily="34" charset="0"/>
              </a:rPr>
              <a:t>Bullying; </a:t>
            </a:r>
          </a:p>
          <a:p>
            <a:pPr>
              <a:buFont typeface="Arial" panose="020B0604020202020204" pitchFamily="34" charset="0"/>
              <a:buChar char="•"/>
            </a:pPr>
            <a:r>
              <a:rPr lang="en-IE" dirty="0">
                <a:effectLst/>
                <a:latin typeface="Calibri" panose="020F0502020204030204" pitchFamily="34" charset="0"/>
              </a:rPr>
              <a:t>Inappropriate/disturbing videos/ photos; </a:t>
            </a:r>
          </a:p>
          <a:p>
            <a:br>
              <a:rPr lang="en-IE" dirty="0">
                <a:effectLst/>
                <a:latin typeface="Calibri" panose="020F0502020204030204" pitchFamily="34" charset="0"/>
              </a:rPr>
            </a:br>
            <a:endParaRPr lang="en-IE" dirty="0">
              <a:effectLst/>
              <a:latin typeface="Calibri" panose="020F0502020204030204" pitchFamily="34" charset="0"/>
            </a:endParaRPr>
          </a:p>
          <a:p>
            <a:r>
              <a:rPr lang="en-IE" dirty="0">
                <a:effectLst/>
                <a:latin typeface="Calibri" panose="020F0502020204030204" pitchFamily="34" charset="0"/>
              </a:rPr>
              <a:t>The research also shows us that many children’s don’t tell if they encounter something that bothers them online. This shows the importance of encouraging regular conversations, and helping to ensure that children do ask for help if something bothers them online. </a:t>
            </a: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4</a:t>
            </a:fld>
            <a:endParaRPr lang="en-US"/>
          </a:p>
        </p:txBody>
      </p:sp>
    </p:spTree>
    <p:extLst>
      <p:ext uri="{BB962C8B-B14F-4D97-AF65-F5344CB8AC3E}">
        <p14:creationId xmlns:p14="http://schemas.microsoft.com/office/powerpoint/2010/main" val="3412884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solidFill>
                  <a:srgbClr val="3C3C3C"/>
                </a:solidFill>
                <a:effectLst/>
                <a:latin typeface="Calibri" panose="020F0502020204030204" pitchFamily="34" charset="0"/>
              </a:rPr>
              <a:t>While undoubtedly there are valid concerns about children spending too much time online, accessing inappropriate content, and communicating with people with intent to harm or exploit them: it is equally clear that the internet presents fantastic opportunities for children. </a:t>
            </a:r>
          </a:p>
          <a:p>
            <a:r>
              <a:rPr lang="en-IE" dirty="0">
                <a:effectLst/>
                <a:latin typeface="Calibri" panose="020F0502020204030204" pitchFamily="34" charset="0"/>
              </a:rPr>
              <a:t>Ask the group </a:t>
            </a:r>
            <a:r>
              <a:rPr lang="en-IE" b="1" i="1" dirty="0">
                <a:effectLst/>
                <a:latin typeface="Calibri" panose="020F0502020204030204" pitchFamily="34" charset="0"/>
              </a:rPr>
              <a:t>‘What do you think are the main benefits for children from using the internet ?’ </a:t>
            </a:r>
            <a:r>
              <a:rPr lang="en-IE" dirty="0">
                <a:effectLst/>
                <a:latin typeface="Calibri" panose="020F0502020204030204" pitchFamily="34" charset="0"/>
              </a:rPr>
              <a:t>Sample responses: Learning, communicating with people, developing new skills – coding, creativity, etc </a:t>
            </a: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5</a:t>
            </a:fld>
            <a:endParaRPr lang="en-US"/>
          </a:p>
        </p:txBody>
      </p:sp>
    </p:spTree>
    <p:extLst>
      <p:ext uri="{BB962C8B-B14F-4D97-AF65-F5344CB8AC3E}">
        <p14:creationId xmlns:p14="http://schemas.microsoft.com/office/powerpoint/2010/main" val="2016613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0" dirty="0">
                <a:effectLst/>
                <a:latin typeface="Calibri" panose="020F0502020204030204" pitchFamily="34" charset="0"/>
                <a:ea typeface="Times New Roman" panose="02020603050405020304" pitchFamily="18" charset="0"/>
              </a:rPr>
              <a:t>Video - Talking to your child about what they do online.</a:t>
            </a:r>
            <a:r>
              <a:rPr lang="en-IE" dirty="0">
                <a:effectLst/>
              </a:rPr>
              <a:t> </a:t>
            </a:r>
            <a:endParaRPr lang="en-IE"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Calibri" panose="020F0502020204030204" pitchFamily="34" charset="0"/>
              </a:rPr>
              <a:t>CEO of National Parents Council; </a:t>
            </a:r>
            <a:r>
              <a:rPr lang="en-IE" dirty="0" err="1">
                <a:effectLst/>
                <a:latin typeface="Calibri" panose="020F0502020204030204" pitchFamily="34" charset="0"/>
              </a:rPr>
              <a:t>Áine</a:t>
            </a:r>
            <a:r>
              <a:rPr lang="en-IE" dirty="0">
                <a:effectLst/>
                <a:latin typeface="Calibri" panose="020F0502020204030204" pitchFamily="34" charset="0"/>
              </a:rPr>
              <a:t> Lynch on the importance of talking to your child about what they do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Calibri" panose="020F0502020204030204" pitchFamily="34" charset="0"/>
              </a:rPr>
              <a:t>Click the Link to play video: </a:t>
            </a:r>
            <a:r>
              <a:rPr lang="en-IE" dirty="0">
                <a:solidFill>
                  <a:srgbClr val="0462C1"/>
                </a:solidFill>
                <a:effectLst/>
                <a:latin typeface="Calibri" panose="020F0502020204030204" pitchFamily="34" charset="0"/>
              </a:rPr>
              <a:t>https://</a:t>
            </a:r>
            <a:r>
              <a:rPr lang="en-IE" dirty="0" err="1">
                <a:solidFill>
                  <a:srgbClr val="0462C1"/>
                </a:solidFill>
                <a:effectLst/>
                <a:latin typeface="Calibri" panose="020F0502020204030204" pitchFamily="34" charset="0"/>
              </a:rPr>
              <a:t>vimeo.com</a:t>
            </a:r>
            <a:r>
              <a:rPr lang="en-IE" dirty="0">
                <a:solidFill>
                  <a:srgbClr val="0462C1"/>
                </a:solidFill>
                <a:effectLst/>
                <a:latin typeface="Calibri" panose="020F0502020204030204" pitchFamily="34" charset="0"/>
              </a:rPr>
              <a:t>/191045340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solidFill>
                <a:srgbClr val="0462C1"/>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Calibri" panose="020F0502020204030204" pitchFamily="34" charset="0"/>
              </a:rPr>
              <a:t>Please ensure pop-ups are enabled on your computer. Video will play on </a:t>
            </a:r>
            <a:r>
              <a:rPr lang="en-IE" dirty="0" err="1">
                <a:effectLst/>
                <a:latin typeface="Calibri" panose="020F0502020204030204" pitchFamily="34" charset="0"/>
              </a:rPr>
              <a:t>vimeo</a:t>
            </a:r>
            <a:r>
              <a:rPr lang="en-IE" dirty="0">
                <a:effectLst/>
                <a:latin typeface="Calibri" panose="020F0502020204030204" pitchFamily="34" charset="0"/>
              </a:rPr>
              <a:t>. Alternatively videos can be accessed on the </a:t>
            </a:r>
            <a:r>
              <a:rPr lang="en-IE" dirty="0" err="1">
                <a:effectLst/>
                <a:latin typeface="Calibri" panose="020F0502020204030204" pitchFamily="34" charset="0"/>
              </a:rPr>
              <a:t>Webwise.ie</a:t>
            </a:r>
            <a:r>
              <a:rPr lang="en-IE" dirty="0">
                <a:effectLst/>
                <a:latin typeface="Calibri" panose="020F0502020204030204" pitchFamily="34" charset="0"/>
              </a:rPr>
              <a:t>/parents page. </a:t>
            </a: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6</a:t>
            </a:fld>
            <a:endParaRPr lang="en-US"/>
          </a:p>
        </p:txBody>
      </p:sp>
    </p:spTree>
    <p:extLst>
      <p:ext uri="{BB962C8B-B14F-4D97-AF65-F5344CB8AC3E}">
        <p14:creationId xmlns:p14="http://schemas.microsoft.com/office/powerpoint/2010/main" val="1239438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72390">
              <a:spcAft>
                <a:spcPts val="0"/>
              </a:spcAft>
            </a:pPr>
            <a:r>
              <a:rPr lang="en-IE" sz="1800" b="1" dirty="0">
                <a:effectLst/>
                <a:latin typeface="Calibri" panose="020F0502020204030204" pitchFamily="34" charset="0"/>
                <a:ea typeface="Times New Roman" panose="02020603050405020304" pitchFamily="18" charset="0"/>
              </a:rPr>
              <a:t>Time online / Screentime</a:t>
            </a:r>
            <a:endParaRPr lang="en-IE" sz="1800" dirty="0">
              <a:effectLst/>
              <a:latin typeface="Times New Roman" panose="02020603050405020304" pitchFamily="18" charset="0"/>
              <a:ea typeface="Times New Roman" panose="02020603050405020304" pitchFamily="18" charset="0"/>
            </a:endParaRPr>
          </a:p>
          <a:p>
            <a:pPr marR="72390">
              <a:spcAft>
                <a:spcPts val="0"/>
              </a:spcAft>
            </a:pPr>
            <a:r>
              <a:rPr lang="en-IE" sz="1800" dirty="0">
                <a:effectLst/>
                <a:latin typeface="Calibri" panose="020F0502020204030204" pitchFamily="34" charset="0"/>
                <a:ea typeface="Times New Roman" panose="02020603050405020304" pitchFamily="18" charset="0"/>
              </a:rPr>
              <a:t>Are you concerned about how much time your child spends on their phone, tablet, or computer? We’ve put together a guide for parents to help deal with this tricky issue. It is important to remember that children often welcome time-off from social media and games and can welcome clear guidelines and boundaries in this area. </a:t>
            </a:r>
            <a:endParaRPr lang="en-IE" sz="1800" dirty="0">
              <a:effectLst/>
              <a:latin typeface="Times New Roman" panose="02020603050405020304" pitchFamily="18" charset="0"/>
              <a:ea typeface="Times New Roman" panose="02020603050405020304" pitchFamily="18" charset="0"/>
            </a:endParaRPr>
          </a:p>
          <a:p>
            <a:pPr marL="140335">
              <a:lnSpc>
                <a:spcPct val="107000"/>
              </a:lnSpc>
              <a:spcAft>
                <a:spcPts val="80"/>
              </a:spcAft>
            </a:pPr>
            <a:r>
              <a:rPr lang="en-IE" sz="1800" b="1" dirty="0">
                <a:effectLst/>
                <a:latin typeface="Calibri" panose="020F0502020204030204" pitchFamily="34" charset="0"/>
                <a:ea typeface="Arial" panose="020B0604020202020204" pitchFamily="34" charset="0"/>
              </a:rPr>
              <a:t> </a:t>
            </a:r>
            <a:endParaRPr lang="en-IE" sz="1800" dirty="0">
              <a:effectLst/>
              <a:latin typeface="Times New Roman" panose="02020603050405020304" pitchFamily="18" charset="0"/>
              <a:ea typeface="Times New Roman" panose="02020603050405020304" pitchFamily="18" charset="0"/>
            </a:endParaRPr>
          </a:p>
          <a:p>
            <a:pPr>
              <a:lnSpc>
                <a:spcPct val="111000"/>
              </a:lnSpc>
            </a:pPr>
            <a:r>
              <a:rPr lang="en-IE" sz="1800" b="1" dirty="0">
                <a:effectLst/>
                <a:latin typeface="Calibri" panose="020F0502020204030204" pitchFamily="34" charset="0"/>
                <a:ea typeface="Arial" panose="020B0604020202020204" pitchFamily="34" charset="0"/>
              </a:rPr>
              <a:t>How much is too much? </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dirty="0">
                <a:effectLst/>
                <a:latin typeface="Calibri" panose="020F0502020204030204" pitchFamily="34" charset="0"/>
                <a:ea typeface="Times New Roman" panose="02020603050405020304" pitchFamily="18" charset="0"/>
              </a:rPr>
              <a:t>Unfortunately there is no magic number, children use their devices and computers for lots of different reasons – to learn, to play, and to socialise. </a:t>
            </a:r>
            <a:r>
              <a:rPr lang="en-US" sz="1800" dirty="0">
                <a:solidFill>
                  <a:srgbClr val="000000"/>
                </a:solidFill>
                <a:effectLst/>
                <a:latin typeface="Calibri" panose="020F0502020204030204" pitchFamily="34" charset="0"/>
                <a:ea typeface="Times New Roman" panose="02020603050405020304" pitchFamily="18" charset="0"/>
              </a:rPr>
              <a:t>If you are concerned your child is spending too much time online, the most important thing is to agree clear rules on screen time and set a good example.</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effectLst/>
                <a:latin typeface="Calibri" panose="020F0502020204030204" pitchFamily="34" charset="0"/>
                <a:ea typeface="Arial" panose="020B0604020202020204" pitchFamily="34" charset="0"/>
              </a:rPr>
              <a:t> </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IE" sz="1800" b="1" dirty="0">
                <a:solidFill>
                  <a:srgbClr val="000000"/>
                </a:solidFill>
                <a:effectLst/>
                <a:latin typeface="Calibri" panose="020F0502020204030204" pitchFamily="34" charset="0"/>
                <a:ea typeface="Times New Roman" panose="02020603050405020304" pitchFamily="18" charset="0"/>
              </a:rPr>
              <a:t>Here are some helpful Pointers  </a:t>
            </a:r>
            <a:endParaRPr lang="en-IE" sz="18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IE" sz="1800" b="1" dirty="0">
                <a:effectLst/>
                <a:latin typeface="Calibri" panose="020F0502020204030204" pitchFamily="34" charset="0"/>
                <a:ea typeface="Times New Roman" panose="02020603050405020304" pitchFamily="18" charset="0"/>
                <a:cs typeface="Times New Roman" panose="02020603050405020304" pitchFamily="18" charset="0"/>
              </a:rPr>
              <a:t>Agree a clear set of rules with your child</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on screen time in the home. Talk to your child on when and where you think it is appropriate to use screens. Agree times when screens are allowed and when they are not allowed in the home. We suggest dinner time, homework time and bed time is a good start to the not-allowed list.  </a:t>
            </a:r>
            <a:endParaRPr lang="en-IE" sz="18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IE" sz="1800" b="1" dirty="0">
                <a:effectLst/>
                <a:latin typeface="Calibri" panose="020F0502020204030204" pitchFamily="34" charset="0"/>
                <a:ea typeface="Times New Roman" panose="02020603050405020304" pitchFamily="18" charset="0"/>
                <a:cs typeface="Times New Roman" panose="02020603050405020304" pitchFamily="18" charset="0"/>
              </a:rPr>
              <a:t>Restrict the use of computers and devices in the bedroom.</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Depending on the age of your child you may want to set a curfew or ban devices from the bedroom completely.</a:t>
            </a:r>
            <a:endParaRPr lang="en-IE" sz="18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IE" sz="1800" b="1" dirty="0">
                <a:effectLst/>
                <a:latin typeface="Calibri" panose="020F0502020204030204" pitchFamily="34" charset="0"/>
                <a:ea typeface="Times New Roman" panose="02020603050405020304" pitchFamily="18" charset="0"/>
                <a:cs typeface="Times New Roman" panose="02020603050405020304" pitchFamily="18" charset="0"/>
              </a:rPr>
              <a:t>Avoid conflict over time online </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it can be helpful to give your child 10 minute, 5 minute warnings before the end of their time online. Display Family Agreements in the home to help reinforce the rules and be ready with alternative for when their time online is over.</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Try not to rely on screens too much to keep the kids amused. It can be easy to encourage them to pick up the tablet or play a game on the computer to keep them occupied. This only confuses rules on screen time, </a:t>
            </a:r>
            <a:r>
              <a:rPr lang="en-IE" sz="1800" b="1" dirty="0">
                <a:effectLst/>
                <a:latin typeface="Calibri" panose="020F0502020204030204" pitchFamily="34" charset="0"/>
                <a:ea typeface="Times New Roman" panose="02020603050405020304" pitchFamily="18" charset="0"/>
                <a:cs typeface="Times New Roman" panose="02020603050405020304" pitchFamily="18" charset="0"/>
              </a:rPr>
              <a:t>try and stick to the agreed rules with your child and remember to set a good example. </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676275" fontAlgn="base"/>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b="1" dirty="0">
                <a:effectLst/>
                <a:latin typeface="Calibri" panose="020F0502020204030204" pitchFamily="34" charset="0"/>
                <a:ea typeface="Times New Roman" panose="02020603050405020304" pitchFamily="18" charset="0"/>
                <a:cs typeface="Times New Roman" panose="02020603050405020304" pitchFamily="18" charset="0"/>
              </a:rPr>
              <a:t>Chat to your child about what they do online</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and encourage them to use their screen time for learning and education.  Help your child find good quality content online for example RTE Junior, National Geographic, BBC Bitesize</a:t>
            </a:r>
            <a:r>
              <a:rPr lang="en-IE" sz="1800" dirty="0">
                <a:effectLst/>
                <a:latin typeface="Times New Roman" panose="02020603050405020304" pitchFamily="18" charset="0"/>
                <a:ea typeface="Times New Roman" panose="02020603050405020304" pitchFamily="18" charset="0"/>
              </a:rPr>
              <a:t> </a:t>
            </a:r>
          </a:p>
          <a:p>
            <a:pPr marL="457200" fontAlgn="base"/>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Encourage your child to develop healthy digital habits by setting boundaries around screen time and promoting a balanced lifestyle. Make time for offline activities, such as being outdoors, hobbies, and family activities, to ensure they strike a healthy balance.</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b="1" dirty="0">
                <a:effectLst/>
                <a:latin typeface="Calibri" panose="020F0502020204030204" pitchFamily="34" charset="0"/>
                <a:ea typeface="Times New Roman" panose="02020603050405020304" pitchFamily="18" charset="0"/>
                <a:cs typeface="Times New Roman" panose="02020603050405020304" pitchFamily="18" charset="0"/>
              </a:rPr>
              <a:t>Don’t have screens always on in the background.</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Turn off TVs and computers when not in use, these can be distracting for kids if they are trying to participate in another activity. </a:t>
            </a:r>
            <a:endParaRPr lang="en-IE" sz="1800" dirty="0">
              <a:effectLst/>
              <a:latin typeface="Times New Roman" panose="02020603050405020304" pitchFamily="18" charset="0"/>
              <a:ea typeface="Times New Roman" panose="02020603050405020304" pitchFamily="18" charset="0"/>
            </a:endParaRPr>
          </a:p>
          <a:p>
            <a:pPr marL="676275" fontAlgn="base"/>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IE" sz="1800" b="1" dirty="0">
                <a:effectLst/>
                <a:latin typeface="Calibri" panose="020F0502020204030204" pitchFamily="34" charset="0"/>
                <a:ea typeface="Times New Roman" panose="02020603050405020304" pitchFamily="18" charset="0"/>
                <a:cs typeface="Times New Roman" panose="02020603050405020304" pitchFamily="18" charset="0"/>
              </a:rPr>
              <a:t>Do as you say.</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Modelling behaviour is the most powerful way you can influence your child’s behaviour.  </a:t>
            </a:r>
            <a:r>
              <a:rPr lang="en-IE" sz="1800" dirty="0">
                <a:effectLst/>
                <a:latin typeface="Times New Roman" panose="02020603050405020304" pitchFamily="18" charset="0"/>
                <a:ea typeface="Times New Roman" panose="02020603050405020304" pitchFamily="18" charset="0"/>
              </a:rPr>
              <a:t> </a:t>
            </a:r>
          </a:p>
          <a:p>
            <a:pPr marL="676275"/>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b="1" dirty="0">
                <a:effectLst/>
                <a:latin typeface="Calibri" panose="020F0502020204030204" pitchFamily="34" charset="0"/>
                <a:ea typeface="Times New Roman" panose="02020603050405020304" pitchFamily="18" charset="0"/>
                <a:cs typeface="Times New Roman" panose="02020603050405020304" pitchFamily="18" charset="0"/>
              </a:rPr>
              <a:t>Finally, join in</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 why not set some time aside to play your child’s favourite computer game and discover the online world together.  </a:t>
            </a:r>
            <a:endParaRPr lang="en-IE" sz="1800" dirty="0">
              <a:effectLst/>
              <a:latin typeface="Times New Roman" panose="02020603050405020304" pitchFamily="18" charset="0"/>
              <a:ea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add in... Help your child find good quality content online for example...RTE Junior, National Geographic, BBC Bitesize, etc.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Move towards the bottom</a:t>
            </a:r>
          </a:p>
        </p:txBody>
      </p:sp>
      <p:sp>
        <p:nvSpPr>
          <p:cNvPr id="4" name="Slide Number Placeholder 3"/>
          <p:cNvSpPr>
            <a:spLocks noGrp="1"/>
          </p:cNvSpPr>
          <p:nvPr>
            <p:ph type="sldNum" sz="quarter" idx="5"/>
          </p:nvPr>
        </p:nvSpPr>
        <p:spPr/>
        <p:txBody>
          <a:bodyPr/>
          <a:lstStyle/>
          <a:p>
            <a:fld id="{20FC273D-D1F8-C643-8121-3ED325C9AF1B}" type="slidenum">
              <a:rPr lang="en-US" smtClean="0"/>
              <a:t>7</a:t>
            </a:fld>
            <a:endParaRPr lang="en-US"/>
          </a:p>
        </p:txBody>
      </p:sp>
    </p:spTree>
    <p:extLst>
      <p:ext uri="{BB962C8B-B14F-4D97-AF65-F5344CB8AC3E}">
        <p14:creationId xmlns:p14="http://schemas.microsoft.com/office/powerpoint/2010/main" val="3571649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7620">
              <a:spcAft>
                <a:spcPts val="0"/>
              </a:spcAft>
            </a:pPr>
            <a:r>
              <a:rPr lang="en-IE" sz="1800" b="1" dirty="0">
                <a:effectLst/>
                <a:latin typeface="Calibri" panose="020F0502020204030204" pitchFamily="34" charset="0"/>
                <a:ea typeface="Arial" panose="020B0604020202020204" pitchFamily="34" charset="0"/>
              </a:rPr>
              <a:t>Video - </a:t>
            </a:r>
            <a:r>
              <a:rPr lang="en-IE" sz="1800" b="1" dirty="0">
                <a:effectLst/>
                <a:latin typeface="Calibri" panose="020F0502020204030204" pitchFamily="34" charset="0"/>
                <a:ea typeface="Times New Roman" panose="02020603050405020304" pitchFamily="18" charset="0"/>
              </a:rPr>
              <a:t>Dealing with conflict around technology use in the home</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b="1" dirty="0">
                <a:effectLst/>
                <a:latin typeface="Calibri" panose="020F0502020204030204" pitchFamily="34" charset="0"/>
                <a:ea typeface="Arial" panose="020B0604020202020204" pitchFamily="34" charset="0"/>
              </a:rPr>
              <a:t> </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dirty="0">
                <a:effectLst/>
                <a:latin typeface="Calibri" panose="020F0502020204030204" pitchFamily="34" charset="0"/>
                <a:ea typeface="Times New Roman" panose="02020603050405020304" pitchFamily="18" charset="0"/>
              </a:rPr>
              <a:t>Child Psychologist, </a:t>
            </a:r>
            <a:r>
              <a:rPr lang="en-IE" sz="1800" dirty="0" err="1">
                <a:effectLst/>
                <a:latin typeface="Calibri" panose="020F0502020204030204" pitchFamily="34" charset="0"/>
                <a:ea typeface="Times New Roman" panose="02020603050405020304" pitchFamily="18" charset="0"/>
              </a:rPr>
              <a:t>Dr.</a:t>
            </a:r>
            <a:r>
              <a:rPr lang="en-IE" sz="1800" dirty="0">
                <a:effectLst/>
                <a:latin typeface="Calibri" panose="020F0502020204030204" pitchFamily="34" charset="0"/>
                <a:ea typeface="Times New Roman" panose="02020603050405020304" pitchFamily="18" charset="0"/>
              </a:rPr>
              <a:t> John </a:t>
            </a:r>
            <a:r>
              <a:rPr lang="en-IE" sz="1800" dirty="0" err="1">
                <a:effectLst/>
                <a:latin typeface="Calibri" panose="020F0502020204030204" pitchFamily="34" charset="0"/>
                <a:ea typeface="Times New Roman" panose="02020603050405020304" pitchFamily="18" charset="0"/>
              </a:rPr>
              <a:t>Sharry</a:t>
            </a:r>
            <a:r>
              <a:rPr lang="en-IE" sz="1800" dirty="0">
                <a:effectLst/>
                <a:latin typeface="Calibri" panose="020F0502020204030204" pitchFamily="34" charset="0"/>
                <a:ea typeface="Times New Roman" panose="02020603050405020304" pitchFamily="18" charset="0"/>
              </a:rPr>
              <a:t> offers advice on how parents can deal with conflict around technology use in the home </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dirty="0">
                <a:effectLst/>
                <a:latin typeface="Calibri" panose="020F0502020204030204" pitchFamily="34" charset="0"/>
                <a:ea typeface="Times New Roman" panose="02020603050405020304" pitchFamily="18" charset="0"/>
              </a:rPr>
              <a:t>Click the Link to play video: </a:t>
            </a:r>
            <a:r>
              <a:rPr lang="en-IE" sz="1800" u="sng" dirty="0">
                <a:solidFill>
                  <a:srgbClr val="0563C1"/>
                </a:solidFill>
                <a:effectLst/>
                <a:latin typeface="Calibri" panose="020F0502020204030204" pitchFamily="34" charset="0"/>
                <a:ea typeface="Times New Roman" panose="02020603050405020304" pitchFamily="18" charset="0"/>
                <a:hlinkClick r:id="rId3"/>
              </a:rPr>
              <a:t>https://vimeo.com/200805499</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dirty="0">
                <a:effectLst/>
                <a:latin typeface="Calibri" panose="020F0502020204030204" pitchFamily="34" charset="0"/>
                <a:ea typeface="Times New Roman" panose="02020603050405020304" pitchFamily="18" charset="0"/>
              </a:rPr>
              <a:t>Please ensure pop-ups are enabled on your computer. Video will play on </a:t>
            </a:r>
            <a:r>
              <a:rPr lang="en-IE" sz="1800" dirty="0" err="1">
                <a:effectLst/>
                <a:latin typeface="Calibri" panose="020F0502020204030204" pitchFamily="34" charset="0"/>
                <a:ea typeface="Times New Roman" panose="02020603050405020304" pitchFamily="18" charset="0"/>
              </a:rPr>
              <a:t>vimeo</a:t>
            </a:r>
            <a:r>
              <a:rPr lang="en-IE" sz="1800" dirty="0">
                <a:effectLst/>
                <a:latin typeface="Calibri" panose="020F0502020204030204" pitchFamily="34" charset="0"/>
                <a:ea typeface="Times New Roman" panose="02020603050405020304" pitchFamily="18" charset="0"/>
              </a:rPr>
              <a:t>. Alternatively videos can be accessed on the </a:t>
            </a:r>
            <a:r>
              <a:rPr lang="en-IE" sz="1800" dirty="0" err="1">
                <a:effectLst/>
                <a:latin typeface="Calibri" panose="020F0502020204030204" pitchFamily="34" charset="0"/>
                <a:ea typeface="Times New Roman" panose="02020603050405020304" pitchFamily="18" charset="0"/>
              </a:rPr>
              <a:t>Webwise.ie</a:t>
            </a:r>
            <a:r>
              <a:rPr lang="en-IE" sz="1800" dirty="0">
                <a:effectLst/>
                <a:latin typeface="Calibri" panose="020F0502020204030204" pitchFamily="34" charset="0"/>
                <a:ea typeface="Times New Roman" panose="02020603050405020304" pitchFamily="18" charset="0"/>
              </a:rPr>
              <a:t>/parents page.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8</a:t>
            </a:fld>
            <a:endParaRPr lang="en-US"/>
          </a:p>
        </p:txBody>
      </p:sp>
    </p:spTree>
    <p:extLst>
      <p:ext uri="{BB962C8B-B14F-4D97-AF65-F5344CB8AC3E}">
        <p14:creationId xmlns:p14="http://schemas.microsoft.com/office/powerpoint/2010/main" val="1569706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7620">
              <a:spcAft>
                <a:spcPts val="0"/>
              </a:spcAft>
            </a:pPr>
            <a:r>
              <a:rPr lang="en-IE" sz="1800" b="1" dirty="0">
                <a:effectLst/>
                <a:latin typeface="Calibri" panose="020F0502020204030204" pitchFamily="34" charset="0"/>
                <a:ea typeface="Times New Roman" panose="02020603050405020304" pitchFamily="18" charset="0"/>
              </a:rPr>
              <a:t>Technology use – helpful resources</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R="7620">
              <a:spcAft>
                <a:spcPts val="0"/>
              </a:spcAft>
            </a:pPr>
            <a:r>
              <a:rPr lang="en-IE" sz="1800" dirty="0">
                <a:effectLst/>
                <a:latin typeface="Calibri" panose="020F0502020204030204" pitchFamily="34" charset="0"/>
                <a:ea typeface="Times New Roman" panose="02020603050405020304" pitchFamily="18" charset="0"/>
              </a:rPr>
              <a:t>There are lots of useful resources to help support parents to strike a healthy balance. </a:t>
            </a:r>
            <a:endParaRPr lang="en-IE" sz="1800" dirty="0">
              <a:effectLst/>
              <a:latin typeface="Times New Roman" panose="02020603050405020304" pitchFamily="18" charset="0"/>
              <a:ea typeface="Times New Roman" panose="02020603050405020304" pitchFamily="18" charset="0"/>
            </a:endParaRPr>
          </a:p>
          <a:p>
            <a:pPr marR="7620"/>
            <a:r>
              <a:rPr lang="en-IE" sz="1800" dirty="0">
                <a:effectLst/>
                <a:latin typeface="Calibri" panose="020F0502020204030204" pitchFamily="34" charset="0"/>
                <a:ea typeface="Arial" panose="020B0604020202020204" pitchFamily="34" charset="0"/>
              </a:rPr>
              <a:t> </a:t>
            </a:r>
            <a:endParaRPr lang="en-IE" sz="1800" dirty="0">
              <a:effectLst/>
              <a:latin typeface="Times New Roman" panose="02020603050405020304" pitchFamily="18" charset="0"/>
              <a:ea typeface="Times New Roman" panose="02020603050405020304" pitchFamily="18" charset="0"/>
            </a:endParaRPr>
          </a:p>
          <a:p>
            <a:pPr marL="342900" marR="7620" lvl="0" indent="-342900">
              <a:buSzPts val="1000"/>
              <a:buFont typeface="Symbol" pitchFamily="2" charset="2"/>
              <a:buChar char=""/>
              <a:tabLst>
                <a:tab pos="457200" algn="l"/>
              </a:tabLst>
            </a:pPr>
            <a:r>
              <a:rPr lang="en-IE" sz="1800" dirty="0">
                <a:effectLst/>
                <a:latin typeface="Calibri" panose="020F0502020204030204" pitchFamily="34" charset="0"/>
                <a:ea typeface="Arial" panose="020B0604020202020204" pitchFamily="34" charset="0"/>
              </a:rPr>
              <a:t>Every family is different and has their own unique circumstance and the </a:t>
            </a:r>
            <a:r>
              <a:rPr lang="en-IE" sz="1800" b="1" dirty="0" err="1">
                <a:effectLst/>
                <a:latin typeface="Calibri" panose="020F0502020204030204" pitchFamily="34" charset="0"/>
                <a:ea typeface="Arial" panose="020B0604020202020204" pitchFamily="34" charset="0"/>
              </a:rPr>
              <a:t>Webwise</a:t>
            </a:r>
            <a:r>
              <a:rPr lang="en-IE" sz="1800" b="1" dirty="0">
                <a:effectLst/>
                <a:latin typeface="Calibri" panose="020F0502020204030204" pitchFamily="34" charset="0"/>
                <a:ea typeface="Arial" panose="020B0604020202020204" pitchFamily="34" charset="0"/>
              </a:rPr>
              <a:t> Online Safety Agreement Template </a:t>
            </a:r>
            <a:r>
              <a:rPr lang="en-IE" sz="1800" dirty="0">
                <a:effectLst/>
                <a:latin typeface="Calibri" panose="020F0502020204030204" pitchFamily="34" charset="0"/>
                <a:ea typeface="Arial" panose="020B0604020202020204" pitchFamily="34" charset="0"/>
              </a:rPr>
              <a:t>is a great way to discuss technology and the internet, and agree rules that work for your family.</a:t>
            </a:r>
            <a:endParaRPr lang="en-IE" sz="1800" dirty="0">
              <a:effectLst/>
              <a:latin typeface="Times New Roman" panose="02020603050405020304" pitchFamily="18" charset="0"/>
              <a:ea typeface="Times New Roman" panose="02020603050405020304" pitchFamily="18" charset="0"/>
            </a:endParaRPr>
          </a:p>
          <a:p>
            <a:pPr marR="7620"/>
            <a:r>
              <a:rPr lang="en-IE" sz="1800" dirty="0">
                <a:effectLst/>
                <a:latin typeface="Calibri" panose="020F0502020204030204" pitchFamily="34" charset="0"/>
                <a:ea typeface="Arial" panose="020B0604020202020204" pitchFamily="34" charset="0"/>
              </a:rPr>
              <a:t> </a:t>
            </a:r>
            <a:endParaRPr lang="en-IE" sz="1800" dirty="0">
              <a:effectLst/>
              <a:latin typeface="Times New Roman" panose="02020603050405020304" pitchFamily="18" charset="0"/>
              <a:ea typeface="Times New Roman" panose="02020603050405020304" pitchFamily="18" charset="0"/>
            </a:endParaRPr>
          </a:p>
          <a:p>
            <a:pPr marL="342900" marR="7620" lvl="0" indent="-342900">
              <a:buSzPts val="1000"/>
              <a:buFont typeface="Symbol" pitchFamily="2" charset="2"/>
              <a:buChar char=""/>
              <a:tabLst>
                <a:tab pos="457200" algn="l"/>
              </a:tabLst>
            </a:pPr>
            <a:r>
              <a:rPr lang="en-IE" sz="1800" dirty="0">
                <a:effectLst/>
                <a:latin typeface="Calibri" panose="020F0502020204030204" pitchFamily="34" charset="0"/>
                <a:ea typeface="Arial" panose="020B0604020202020204" pitchFamily="34" charset="0"/>
              </a:rPr>
              <a:t>The </a:t>
            </a:r>
            <a:r>
              <a:rPr lang="en-IE" sz="1800" b="1" dirty="0" err="1">
                <a:effectLst/>
                <a:latin typeface="Calibri" panose="020F0502020204030204" pitchFamily="34" charset="0"/>
                <a:ea typeface="Arial" panose="020B0604020202020204" pitchFamily="34" charset="0"/>
              </a:rPr>
              <a:t>Webwise</a:t>
            </a:r>
            <a:r>
              <a:rPr lang="en-IE" sz="1800" b="1" dirty="0">
                <a:effectLst/>
                <a:latin typeface="Calibri" panose="020F0502020204030204" pitchFamily="34" charset="0"/>
                <a:ea typeface="Arial" panose="020B0604020202020204" pitchFamily="34" charset="0"/>
              </a:rPr>
              <a:t> Online Safety Topic Generator</a:t>
            </a:r>
            <a:r>
              <a:rPr lang="en-IE" sz="1800" dirty="0">
                <a:effectLst/>
                <a:latin typeface="Calibri" panose="020F0502020204030204" pitchFamily="34" charset="0"/>
                <a:ea typeface="Arial" panose="020B0604020202020204" pitchFamily="34" charset="0"/>
              </a:rPr>
              <a:t> is also a great way for families to have a chat about the opportunities and challenges online. It brings up a range of different questions that can be a fun way to begin the discussions with your child.</a:t>
            </a:r>
            <a:endParaRPr lang="en-IE" sz="1800" dirty="0">
              <a:effectLst/>
              <a:latin typeface="Times New Roman" panose="02020603050405020304" pitchFamily="18" charset="0"/>
              <a:ea typeface="Times New Roman" panose="02020603050405020304" pitchFamily="18" charset="0"/>
            </a:endParaRPr>
          </a:p>
          <a:p>
            <a:pPr marR="7620"/>
            <a:r>
              <a:rPr lang="en-IE" sz="1800" dirty="0">
                <a:effectLst/>
                <a:latin typeface="Calibri" panose="020F0502020204030204" pitchFamily="34" charset="0"/>
                <a:ea typeface="Arial" panose="020B0604020202020204" pitchFamily="34" charset="0"/>
              </a:rPr>
              <a:t> </a:t>
            </a:r>
            <a:endParaRPr lang="en-IE" sz="1800" dirty="0">
              <a:effectLst/>
              <a:latin typeface="Times New Roman" panose="02020603050405020304" pitchFamily="18" charset="0"/>
              <a:ea typeface="Times New Roman" panose="02020603050405020304" pitchFamily="18" charset="0"/>
            </a:endParaRPr>
          </a:p>
          <a:p>
            <a:pPr marL="342900" marR="7620" lvl="0" indent="-342900">
              <a:buSzPts val="1000"/>
              <a:buFont typeface="Symbol" pitchFamily="2" charset="2"/>
              <a:buChar char=""/>
              <a:tabLst>
                <a:tab pos="457200" algn="l"/>
              </a:tabLst>
            </a:pPr>
            <a:r>
              <a:rPr lang="en-IE" sz="1800" dirty="0">
                <a:effectLst/>
                <a:latin typeface="Calibri" panose="020F0502020204030204" pitchFamily="34" charset="0"/>
                <a:ea typeface="Arial" panose="020B0604020202020204" pitchFamily="34" charset="0"/>
              </a:rPr>
              <a:t>There are also </a:t>
            </a:r>
            <a:r>
              <a:rPr lang="en-IE" sz="1800" b="1" dirty="0">
                <a:effectLst/>
                <a:latin typeface="Calibri" panose="020F0502020204030204" pitchFamily="34" charset="0"/>
                <a:ea typeface="Arial" panose="020B0604020202020204" pitchFamily="34" charset="0"/>
              </a:rPr>
              <a:t>Talking Points</a:t>
            </a:r>
            <a:r>
              <a:rPr lang="en-IE" sz="1800" dirty="0">
                <a:effectLst/>
                <a:latin typeface="Calibri" panose="020F0502020204030204" pitchFamily="34" charset="0"/>
                <a:ea typeface="Arial" panose="020B0604020202020204" pitchFamily="34" charset="0"/>
              </a:rPr>
              <a:t>, that have been created by Irish teens to have those conversations with their teenager. These are a great support as sometimes it can be hard to know how to start the chat.</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FC273D-D1F8-C643-8121-3ED325C9AF1B}" type="slidenum">
              <a:rPr lang="en-US" smtClean="0"/>
              <a:t>9</a:t>
            </a:fld>
            <a:endParaRPr lang="en-US"/>
          </a:p>
        </p:txBody>
      </p:sp>
    </p:spTree>
    <p:extLst>
      <p:ext uri="{BB962C8B-B14F-4D97-AF65-F5344CB8AC3E}">
        <p14:creationId xmlns:p14="http://schemas.microsoft.com/office/powerpoint/2010/main" val="722220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8.jpe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11.sv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7.pn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1.sv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6.pn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10.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18.xml"/><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jpeg"/><Relationship Id="rId10" Type="http://schemas.openxmlformats.org/officeDocument/2006/relationships/image" Target="../media/image52.svg"/><Relationship Id="rId4" Type="http://schemas.openxmlformats.org/officeDocument/2006/relationships/image" Target="../media/image11.svg"/><Relationship Id="rId9" Type="http://schemas.openxmlformats.org/officeDocument/2006/relationships/image" Target="../media/image51.png"/><Relationship Id="rId14" Type="http://schemas.openxmlformats.org/officeDocument/2006/relationships/image" Target="../media/image56.svg"/></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hyperlink" Target="https://vimeo.com/200804644" TargetMode="External"/><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8.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youtube.com/watch?v=jT1qnpNE-8c" TargetMode="External"/><Relationship Id="rId7" Type="http://schemas.openxmlformats.org/officeDocument/2006/relationships/image" Target="../media/image11.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1.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hyperlink" Target="https://vimeo.com/289090948" TargetMode="External"/><Relationship Id="rId7"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2.pn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67.jpeg"/><Relationship Id="rId12" Type="http://schemas.openxmlformats.org/officeDocument/2006/relationships/image" Target="../media/image72.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11.sv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0.png"/><Relationship Id="rId7"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1.sv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7.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hyperlink" Target="https://vimeo.com/191043980" TargetMode="External"/><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78.pn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9.png"/><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www.webwise.ie/" TargetMode="External"/><Relationship Id="rId5" Type="http://schemas.openxmlformats.org/officeDocument/2006/relationships/hyperlink" Target="http://creativecommons.org/licenses/by-sa/3.0/ie/" TargetMode="External"/><Relationship Id="rId10" Type="http://schemas.openxmlformats.org/officeDocument/2006/relationships/image" Target="../media/image4.png"/><Relationship Id="rId4" Type="http://schemas.openxmlformats.org/officeDocument/2006/relationships/image" Target="../media/image80.png"/><Relationship Id="rId9"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hyperlink" Target="https://vimeo.com/191045340" TargetMode="Externa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8.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7.png"/><Relationship Id="rId4" Type="http://schemas.openxmlformats.org/officeDocument/2006/relationships/image" Target="../media/image19.sv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hyperlink" Target="https://vimeo.com/200805499" TargetMode="External"/><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7.sv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8756752" y="-913024"/>
            <a:ext cx="12389022" cy="12113047"/>
            <a:chOff x="0" y="0"/>
            <a:chExt cx="6328410" cy="6187440"/>
          </a:xfrm>
        </p:grpSpPr>
        <p:sp>
          <p:nvSpPr>
            <p:cNvPr id="3" name="Freeform 3"/>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3"/>
              <a:stretch>
                <a:fillRect l="-23297" r="-23297"/>
              </a:stretch>
            </a:blipFill>
          </p:spPr>
          <p:txBody>
            <a:bodyPr/>
            <a:lstStyle/>
            <a:p>
              <a:endParaRPr lang="en-US"/>
            </a:p>
          </p:txBody>
        </p:sp>
      </p:grpSp>
      <p:sp>
        <p:nvSpPr>
          <p:cNvPr id="4" name="Freeform 4"/>
          <p:cNvSpPr/>
          <p:nvPr/>
        </p:nvSpPr>
        <p:spPr>
          <a:xfrm>
            <a:off x="2504103" y="488627"/>
            <a:ext cx="3980205" cy="880032"/>
          </a:xfrm>
          <a:custGeom>
            <a:avLst/>
            <a:gdLst/>
            <a:ahLst/>
            <a:cxnLst/>
            <a:rect l="l" t="t" r="r" b="b"/>
            <a:pathLst>
              <a:path w="3980205" h="880032">
                <a:moveTo>
                  <a:pt x="0" y="0"/>
                </a:moveTo>
                <a:lnTo>
                  <a:pt x="3980204" y="0"/>
                </a:lnTo>
                <a:lnTo>
                  <a:pt x="3980204" y="880032"/>
                </a:lnTo>
                <a:lnTo>
                  <a:pt x="0" y="880032"/>
                </a:lnTo>
                <a:lnTo>
                  <a:pt x="0" y="0"/>
                </a:lnTo>
                <a:close/>
              </a:path>
            </a:pathLst>
          </a:custGeom>
          <a:blipFill>
            <a:blip r:embed="rId4"/>
            <a:stretch>
              <a:fillRect/>
            </a:stretch>
          </a:blipFill>
        </p:spPr>
        <p:txBody>
          <a:bodyPr/>
          <a:lstStyle/>
          <a:p>
            <a:endParaRPr lang="en-US"/>
          </a:p>
        </p:txBody>
      </p:sp>
      <p:sp>
        <p:nvSpPr>
          <p:cNvPr id="5" name="Freeform 5"/>
          <p:cNvSpPr/>
          <p:nvPr/>
        </p:nvSpPr>
        <p:spPr>
          <a:xfrm>
            <a:off x="3457787" y="9168335"/>
            <a:ext cx="2072837" cy="434432"/>
          </a:xfrm>
          <a:custGeom>
            <a:avLst/>
            <a:gdLst/>
            <a:ahLst/>
            <a:cxnLst/>
            <a:rect l="l" t="t" r="r" b="b"/>
            <a:pathLst>
              <a:path w="2072837" h="434432">
                <a:moveTo>
                  <a:pt x="0" y="0"/>
                </a:moveTo>
                <a:lnTo>
                  <a:pt x="2072836" y="0"/>
                </a:lnTo>
                <a:lnTo>
                  <a:pt x="2072836" y="434432"/>
                </a:lnTo>
                <a:lnTo>
                  <a:pt x="0" y="434432"/>
                </a:lnTo>
                <a:lnTo>
                  <a:pt x="0" y="0"/>
                </a:lnTo>
                <a:close/>
              </a:path>
            </a:pathLst>
          </a:custGeom>
          <a:blipFill>
            <a:blip r:embed="rId5"/>
            <a:stretch>
              <a:fillRect/>
            </a:stretch>
          </a:blipFill>
        </p:spPr>
        <p:txBody>
          <a:bodyPr/>
          <a:lstStyle/>
          <a:p>
            <a:endParaRPr lang="en-US"/>
          </a:p>
        </p:txBody>
      </p:sp>
      <p:sp>
        <p:nvSpPr>
          <p:cNvPr id="6" name="Freeform 6"/>
          <p:cNvSpPr/>
          <p:nvPr/>
        </p:nvSpPr>
        <p:spPr>
          <a:xfrm>
            <a:off x="639431" y="8867385"/>
            <a:ext cx="2644531" cy="1036331"/>
          </a:xfrm>
          <a:custGeom>
            <a:avLst/>
            <a:gdLst/>
            <a:ahLst/>
            <a:cxnLst/>
            <a:rect l="l" t="t" r="r" b="b"/>
            <a:pathLst>
              <a:path w="2644531" h="1036331">
                <a:moveTo>
                  <a:pt x="0" y="0"/>
                </a:moveTo>
                <a:lnTo>
                  <a:pt x="2644531" y="0"/>
                </a:lnTo>
                <a:lnTo>
                  <a:pt x="2644531" y="1036331"/>
                </a:lnTo>
                <a:lnTo>
                  <a:pt x="0" y="1036331"/>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647730" y="4262644"/>
            <a:ext cx="7692950" cy="1866784"/>
          </a:xfrm>
          <a:prstGeom prst="rect">
            <a:avLst/>
          </a:prstGeom>
        </p:spPr>
        <p:txBody>
          <a:bodyPr lIns="0" tIns="0" rIns="0" bIns="0" rtlCol="0" anchor="t">
            <a:spAutoFit/>
          </a:bodyPr>
          <a:lstStyle/>
          <a:p>
            <a:pPr algn="ctr">
              <a:lnSpc>
                <a:spcPts val="7171"/>
              </a:lnSpc>
            </a:pPr>
            <a:r>
              <a:rPr lang="en-US" sz="7100">
                <a:solidFill>
                  <a:srgbClr val="FF66C4"/>
                </a:solidFill>
                <a:latin typeface="Bobby Jones"/>
                <a:ea typeface="Bobby Jones"/>
                <a:cs typeface="Bobby Jones"/>
                <a:sym typeface="Bobby Jones"/>
              </a:rPr>
              <a:t>SUPPORTING  </a:t>
            </a:r>
            <a:r>
              <a:rPr lang="en-US" sz="7100">
                <a:solidFill>
                  <a:srgbClr val="38B6FF"/>
                </a:solidFill>
                <a:latin typeface="Bobby Jones"/>
                <a:ea typeface="Bobby Jones"/>
                <a:cs typeface="Bobby Jones"/>
                <a:sym typeface="Bobby Jones"/>
              </a:rPr>
              <a:t>YOUNG PEOPLE</a:t>
            </a:r>
            <a:r>
              <a:rPr lang="en-US" sz="7100">
                <a:solidFill>
                  <a:srgbClr val="FF66C4"/>
                </a:solidFill>
                <a:latin typeface="Bobby Jones"/>
                <a:ea typeface="Bobby Jones"/>
                <a:cs typeface="Bobby Jones"/>
                <a:sym typeface="Bobby Jones"/>
              </a:rPr>
              <a:t> ONLINE</a:t>
            </a:r>
          </a:p>
        </p:txBody>
      </p:sp>
      <p:sp>
        <p:nvSpPr>
          <p:cNvPr id="8" name="TextBox 8"/>
          <p:cNvSpPr txBox="1"/>
          <p:nvPr/>
        </p:nvSpPr>
        <p:spPr>
          <a:xfrm>
            <a:off x="-388040" y="2917853"/>
            <a:ext cx="9764491" cy="1064523"/>
          </a:xfrm>
          <a:prstGeom prst="rect">
            <a:avLst/>
          </a:prstGeom>
        </p:spPr>
        <p:txBody>
          <a:bodyPr lIns="0" tIns="0" rIns="0" bIns="0" rtlCol="0" anchor="t">
            <a:spAutoFit/>
          </a:bodyPr>
          <a:lstStyle/>
          <a:p>
            <a:pPr algn="ctr">
              <a:lnSpc>
                <a:spcPts val="7878"/>
              </a:lnSpc>
            </a:pPr>
            <a:r>
              <a:rPr lang="en-US" sz="7800">
                <a:solidFill>
                  <a:srgbClr val="FFFFFF"/>
                </a:solidFill>
                <a:latin typeface="Bobby Jones"/>
                <a:ea typeface="Bobby Jones"/>
                <a:cs typeface="Bobby Jones"/>
                <a:sym typeface="Bobby Jones"/>
              </a:rPr>
              <a:t>webwise parents</a:t>
            </a:r>
          </a:p>
        </p:txBody>
      </p:sp>
      <p:sp>
        <p:nvSpPr>
          <p:cNvPr id="9" name="Freeform 9"/>
          <p:cNvSpPr/>
          <p:nvPr/>
        </p:nvSpPr>
        <p:spPr>
          <a:xfrm rot="8915153">
            <a:off x="7329721" y="6824157"/>
            <a:ext cx="2854061" cy="2934081"/>
          </a:xfrm>
          <a:custGeom>
            <a:avLst/>
            <a:gdLst/>
            <a:ahLst/>
            <a:cxnLst/>
            <a:rect l="l" t="t" r="r" b="b"/>
            <a:pathLst>
              <a:path w="2854061" h="2934081">
                <a:moveTo>
                  <a:pt x="0" y="0"/>
                </a:moveTo>
                <a:lnTo>
                  <a:pt x="2854061" y="0"/>
                </a:lnTo>
                <a:lnTo>
                  <a:pt x="2854061" y="2934082"/>
                </a:lnTo>
                <a:lnTo>
                  <a:pt x="0" y="29340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0" name="Group 10"/>
          <p:cNvGrpSpPr/>
          <p:nvPr/>
        </p:nvGrpSpPr>
        <p:grpSpPr>
          <a:xfrm>
            <a:off x="2305234" y="7009638"/>
            <a:ext cx="8004852" cy="3277362"/>
            <a:chOff x="0" y="0"/>
            <a:chExt cx="7110281" cy="2911105"/>
          </a:xfrm>
        </p:grpSpPr>
        <p:sp>
          <p:nvSpPr>
            <p:cNvPr id="11" name="Freeform 11"/>
            <p:cNvSpPr/>
            <p:nvPr/>
          </p:nvSpPr>
          <p:spPr>
            <a:xfrm>
              <a:off x="0" y="0"/>
              <a:ext cx="7110281" cy="2911105"/>
            </a:xfrm>
            <a:custGeom>
              <a:avLst/>
              <a:gdLst/>
              <a:ahLst/>
              <a:cxnLst/>
              <a:rect l="l" t="t" r="r" b="b"/>
              <a:pathLst>
                <a:path w="7110281" h="2911105">
                  <a:moveTo>
                    <a:pt x="0" y="0"/>
                  </a:moveTo>
                  <a:lnTo>
                    <a:pt x="7110281" y="0"/>
                  </a:lnTo>
                  <a:lnTo>
                    <a:pt x="7110281" y="2911105"/>
                  </a:lnTo>
                  <a:lnTo>
                    <a:pt x="0" y="2911105"/>
                  </a:lnTo>
                  <a:close/>
                </a:path>
              </a:pathLst>
            </a:custGeom>
            <a:solidFill>
              <a:srgbClr val="000000">
                <a:alpha val="0"/>
              </a:srgbClr>
            </a:solidFill>
          </p:spPr>
          <p:txBody>
            <a:bodyPr/>
            <a:lstStyle/>
            <a:p>
              <a:endParaRPr lang="en-US"/>
            </a:p>
          </p:txBody>
        </p:sp>
        <p:sp>
          <p:nvSpPr>
            <p:cNvPr id="12" name="TextBox 12"/>
            <p:cNvSpPr txBox="1"/>
            <p:nvPr/>
          </p:nvSpPr>
          <p:spPr>
            <a:xfrm>
              <a:off x="0" y="0"/>
              <a:ext cx="7110281" cy="2911105"/>
            </a:xfrm>
            <a:prstGeom prst="rect">
              <a:avLst/>
            </a:prstGeom>
          </p:spPr>
          <p:txBody>
            <a:bodyPr lIns="0" tIns="0" rIns="0" bIns="0" rtlCol="0" anchor="t"/>
            <a:lstStyle/>
            <a:p>
              <a:pPr algn="l">
                <a:lnSpc>
                  <a:spcPts val="6479"/>
                </a:lnSpc>
              </a:pPr>
              <a:r>
                <a:rPr lang="en-US" sz="5399" dirty="0">
                  <a:solidFill>
                    <a:srgbClr val="FFFFFF"/>
                  </a:solidFill>
                  <a:latin typeface="DM Sans"/>
                  <a:ea typeface="DM Sans"/>
                  <a:cs typeface="DM Sans"/>
                  <a:sym typeface="DM Sans"/>
                </a:rPr>
                <a:t>Post-Primary</a:t>
              </a:r>
            </a:p>
            <a:p>
              <a:pPr algn="l">
                <a:lnSpc>
                  <a:spcPts val="1080"/>
                </a:lnSpc>
              </a:pPr>
              <a:endParaRPr lang="en-US" sz="5399" dirty="0">
                <a:solidFill>
                  <a:srgbClr val="FFFFFF"/>
                </a:solidFill>
                <a:latin typeface="DM Sans"/>
                <a:ea typeface="DM Sans"/>
                <a:cs typeface="DM Sans"/>
                <a:sym typeface="DM Sans"/>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TextBox 2"/>
          <p:cNvSpPr txBox="1"/>
          <p:nvPr/>
        </p:nvSpPr>
        <p:spPr>
          <a:xfrm>
            <a:off x="13035819" y="716975"/>
            <a:ext cx="4626449" cy="794900"/>
          </a:xfrm>
          <a:prstGeom prst="rect">
            <a:avLst/>
          </a:prstGeom>
        </p:spPr>
        <p:txBody>
          <a:bodyPr lIns="0" tIns="0" rIns="0" bIns="0" rtlCol="0" anchor="t">
            <a:spAutoFit/>
          </a:bodyPr>
          <a:lstStyle/>
          <a:p>
            <a:pPr marL="0" lvl="0" indent="0" algn="r">
              <a:lnSpc>
                <a:spcPts val="5696"/>
              </a:lnSpc>
              <a:spcBef>
                <a:spcPct val="0"/>
              </a:spcBef>
            </a:pPr>
            <a:r>
              <a:rPr lang="en-US" sz="6400">
                <a:solidFill>
                  <a:srgbClr val="FF66C4"/>
                </a:solidFill>
                <a:latin typeface="Bobby Jones"/>
                <a:ea typeface="Bobby Jones"/>
                <a:cs typeface="Bobby Jones"/>
                <a:sym typeface="Bobby Jones"/>
              </a:rPr>
              <a:t>social</a:t>
            </a:r>
            <a:r>
              <a:rPr lang="en-US" sz="6400">
                <a:solidFill>
                  <a:srgbClr val="F89A00"/>
                </a:solidFill>
                <a:latin typeface="Bobby Jones"/>
                <a:ea typeface="Bobby Jones"/>
                <a:cs typeface="Bobby Jones"/>
                <a:sym typeface="Bobby Jones"/>
              </a:rPr>
              <a:t> </a:t>
            </a:r>
            <a:r>
              <a:rPr lang="en-US" sz="6400">
                <a:solidFill>
                  <a:srgbClr val="00B0F0"/>
                </a:solidFill>
                <a:latin typeface="Bobby Jones"/>
                <a:ea typeface="Bobby Jones"/>
                <a:cs typeface="Bobby Jones"/>
                <a:sym typeface="Bobby Jones"/>
              </a:rPr>
              <a:t>media</a:t>
            </a:r>
          </a:p>
        </p:txBody>
      </p:sp>
      <p:sp>
        <p:nvSpPr>
          <p:cNvPr id="3" name="Freeform 3"/>
          <p:cNvSpPr/>
          <p:nvPr/>
        </p:nvSpPr>
        <p:spPr>
          <a:xfrm rot="-426989">
            <a:off x="16121503" y="1597162"/>
            <a:ext cx="1396269" cy="312257"/>
          </a:xfrm>
          <a:custGeom>
            <a:avLst/>
            <a:gdLst/>
            <a:ahLst/>
            <a:cxnLst/>
            <a:rect l="l" t="t" r="r" b="b"/>
            <a:pathLst>
              <a:path w="1396269" h="312257">
                <a:moveTo>
                  <a:pt x="0" y="0"/>
                </a:moveTo>
                <a:lnTo>
                  <a:pt x="1396270" y="0"/>
                </a:lnTo>
                <a:lnTo>
                  <a:pt x="1396270" y="312257"/>
                </a:lnTo>
                <a:lnTo>
                  <a:pt x="0" y="312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097739" y="3186491"/>
            <a:ext cx="7161561" cy="644753"/>
            <a:chOff x="0" y="0"/>
            <a:chExt cx="9548747" cy="859671"/>
          </a:xfrm>
        </p:grpSpPr>
        <p:grpSp>
          <p:nvGrpSpPr>
            <p:cNvPr id="5" name="Group 5"/>
            <p:cNvGrpSpPr/>
            <p:nvPr/>
          </p:nvGrpSpPr>
          <p:grpSpPr>
            <a:xfrm>
              <a:off x="1175181" y="0"/>
              <a:ext cx="8373566" cy="859671"/>
              <a:chOff x="0" y="0"/>
              <a:chExt cx="8373566" cy="859671"/>
            </a:xfrm>
          </p:grpSpPr>
          <p:sp>
            <p:nvSpPr>
              <p:cNvPr id="6" name="Freeform 6"/>
              <p:cNvSpPr/>
              <p:nvPr/>
            </p:nvSpPr>
            <p:spPr>
              <a:xfrm>
                <a:off x="0" y="0"/>
                <a:ext cx="8373566" cy="859671"/>
              </a:xfrm>
              <a:custGeom>
                <a:avLst/>
                <a:gdLst/>
                <a:ahLst/>
                <a:cxnLst/>
                <a:rect l="l" t="t" r="r" b="b"/>
                <a:pathLst>
                  <a:path w="8373566" h="859671">
                    <a:moveTo>
                      <a:pt x="0" y="0"/>
                    </a:moveTo>
                    <a:lnTo>
                      <a:pt x="8373566" y="0"/>
                    </a:lnTo>
                    <a:lnTo>
                      <a:pt x="8373566" y="859671"/>
                    </a:lnTo>
                    <a:lnTo>
                      <a:pt x="0" y="859671"/>
                    </a:lnTo>
                    <a:close/>
                  </a:path>
                </a:pathLst>
              </a:custGeom>
              <a:solidFill>
                <a:srgbClr val="000000">
                  <a:alpha val="0"/>
                </a:srgbClr>
              </a:solidFill>
            </p:spPr>
            <p:txBody>
              <a:bodyPr/>
              <a:lstStyle/>
              <a:p>
                <a:endParaRPr lang="en-US"/>
              </a:p>
            </p:txBody>
          </p:sp>
          <p:sp>
            <p:nvSpPr>
              <p:cNvPr id="7" name="TextBox 7"/>
              <p:cNvSpPr txBox="1"/>
              <p:nvPr/>
            </p:nvSpPr>
            <p:spPr>
              <a:xfrm>
                <a:off x="0" y="0"/>
                <a:ext cx="8373566" cy="859671"/>
              </a:xfrm>
              <a:prstGeom prst="rect">
                <a:avLst/>
              </a:prstGeom>
            </p:spPr>
            <p:txBody>
              <a:bodyPr lIns="0" tIns="0" rIns="0" bIns="0" rtlCol="0" anchor="t"/>
              <a:lstStyle/>
              <a:p>
                <a:pPr algn="l">
                  <a:lnSpc>
                    <a:spcPts val="4079"/>
                  </a:lnSpc>
                </a:pPr>
                <a:r>
                  <a:rPr lang="en-US" sz="3399">
                    <a:solidFill>
                      <a:srgbClr val="000000"/>
                    </a:solidFill>
                    <a:latin typeface="DM Sans"/>
                    <a:ea typeface="DM Sans"/>
                    <a:cs typeface="DM Sans"/>
                    <a:sym typeface="DM Sans"/>
                  </a:rPr>
                  <a:t>What is the right age to start?</a:t>
                </a:r>
              </a:p>
            </p:txBody>
          </p:sp>
        </p:grpSp>
        <p:grpSp>
          <p:nvGrpSpPr>
            <p:cNvPr id="8" name="Group 8"/>
            <p:cNvGrpSpPr/>
            <p:nvPr/>
          </p:nvGrpSpPr>
          <p:grpSpPr>
            <a:xfrm>
              <a:off x="0" y="10839"/>
              <a:ext cx="810449" cy="810449"/>
              <a:chOff x="0" y="0"/>
              <a:chExt cx="1340040" cy="1340040"/>
            </a:xfrm>
          </p:grpSpPr>
          <p:sp>
            <p:nvSpPr>
              <p:cNvPr id="9" name="Freeform 9"/>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9F8BFF"/>
              </a:solidFill>
            </p:spPr>
            <p:txBody>
              <a:bodyPr/>
              <a:lstStyle/>
              <a:p>
                <a:endParaRPr lang="en-US"/>
              </a:p>
            </p:txBody>
          </p:sp>
        </p:grpSp>
      </p:grpSp>
      <p:grpSp>
        <p:nvGrpSpPr>
          <p:cNvPr id="10" name="Group 10"/>
          <p:cNvGrpSpPr/>
          <p:nvPr/>
        </p:nvGrpSpPr>
        <p:grpSpPr>
          <a:xfrm>
            <a:off x="10097739" y="4745756"/>
            <a:ext cx="4739346" cy="644753"/>
            <a:chOff x="0" y="0"/>
            <a:chExt cx="6319128" cy="859671"/>
          </a:xfrm>
        </p:grpSpPr>
        <p:grpSp>
          <p:nvGrpSpPr>
            <p:cNvPr id="11" name="Group 11"/>
            <p:cNvGrpSpPr/>
            <p:nvPr/>
          </p:nvGrpSpPr>
          <p:grpSpPr>
            <a:xfrm>
              <a:off x="1175181" y="0"/>
              <a:ext cx="5143947" cy="859671"/>
              <a:chOff x="0" y="0"/>
              <a:chExt cx="5143947" cy="859671"/>
            </a:xfrm>
          </p:grpSpPr>
          <p:sp>
            <p:nvSpPr>
              <p:cNvPr id="12" name="Freeform 12"/>
              <p:cNvSpPr/>
              <p:nvPr/>
            </p:nvSpPr>
            <p:spPr>
              <a:xfrm>
                <a:off x="0" y="0"/>
                <a:ext cx="5143947" cy="859671"/>
              </a:xfrm>
              <a:custGeom>
                <a:avLst/>
                <a:gdLst/>
                <a:ahLst/>
                <a:cxnLst/>
                <a:rect l="l" t="t" r="r" b="b"/>
                <a:pathLst>
                  <a:path w="5143947" h="859671">
                    <a:moveTo>
                      <a:pt x="0" y="0"/>
                    </a:moveTo>
                    <a:lnTo>
                      <a:pt x="5143947" y="0"/>
                    </a:lnTo>
                    <a:lnTo>
                      <a:pt x="5143947" y="859671"/>
                    </a:lnTo>
                    <a:lnTo>
                      <a:pt x="0" y="859671"/>
                    </a:lnTo>
                    <a:close/>
                  </a:path>
                </a:pathLst>
              </a:custGeom>
              <a:solidFill>
                <a:srgbClr val="000000">
                  <a:alpha val="0"/>
                </a:srgbClr>
              </a:solidFill>
            </p:spPr>
            <p:txBody>
              <a:bodyPr/>
              <a:lstStyle/>
              <a:p>
                <a:endParaRPr lang="en-US"/>
              </a:p>
            </p:txBody>
          </p:sp>
          <p:sp>
            <p:nvSpPr>
              <p:cNvPr id="13" name="TextBox 13"/>
              <p:cNvSpPr txBox="1"/>
              <p:nvPr/>
            </p:nvSpPr>
            <p:spPr>
              <a:xfrm>
                <a:off x="0" y="0"/>
                <a:ext cx="5143947" cy="859671"/>
              </a:xfrm>
              <a:prstGeom prst="rect">
                <a:avLst/>
              </a:prstGeom>
            </p:spPr>
            <p:txBody>
              <a:bodyPr lIns="0" tIns="0" rIns="0" bIns="0" rtlCol="0" anchor="t"/>
              <a:lstStyle/>
              <a:p>
                <a:pPr algn="l">
                  <a:lnSpc>
                    <a:spcPts val="4079"/>
                  </a:lnSpc>
                </a:pPr>
                <a:r>
                  <a:rPr lang="en-US" sz="3399">
                    <a:solidFill>
                      <a:srgbClr val="000000"/>
                    </a:solidFill>
                    <a:latin typeface="DM Sans"/>
                    <a:ea typeface="DM Sans"/>
                    <a:cs typeface="DM Sans"/>
                    <a:sym typeface="DM Sans"/>
                  </a:rPr>
                  <a:t>Age restrictions</a:t>
                </a:r>
              </a:p>
            </p:txBody>
          </p:sp>
        </p:grpSp>
        <p:grpSp>
          <p:nvGrpSpPr>
            <p:cNvPr id="14" name="Group 14"/>
            <p:cNvGrpSpPr/>
            <p:nvPr/>
          </p:nvGrpSpPr>
          <p:grpSpPr>
            <a:xfrm>
              <a:off x="0" y="24611"/>
              <a:ext cx="810449" cy="810449"/>
              <a:chOff x="0" y="0"/>
              <a:chExt cx="1340040" cy="1340040"/>
            </a:xfrm>
          </p:grpSpPr>
          <p:sp>
            <p:nvSpPr>
              <p:cNvPr id="15" name="Freeform 15"/>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43C466"/>
              </a:solidFill>
            </p:spPr>
            <p:txBody>
              <a:bodyPr/>
              <a:lstStyle/>
              <a:p>
                <a:endParaRPr lang="en-US"/>
              </a:p>
            </p:txBody>
          </p:sp>
        </p:grpSp>
      </p:grpSp>
      <p:grpSp>
        <p:nvGrpSpPr>
          <p:cNvPr id="16" name="Group 16"/>
          <p:cNvGrpSpPr/>
          <p:nvPr/>
        </p:nvGrpSpPr>
        <p:grpSpPr>
          <a:xfrm>
            <a:off x="10097739" y="6305021"/>
            <a:ext cx="5307781" cy="644753"/>
            <a:chOff x="0" y="0"/>
            <a:chExt cx="7077041" cy="859671"/>
          </a:xfrm>
        </p:grpSpPr>
        <p:grpSp>
          <p:nvGrpSpPr>
            <p:cNvPr id="17" name="Group 17"/>
            <p:cNvGrpSpPr/>
            <p:nvPr/>
          </p:nvGrpSpPr>
          <p:grpSpPr>
            <a:xfrm>
              <a:off x="1175181" y="0"/>
              <a:ext cx="5901860" cy="859671"/>
              <a:chOff x="0" y="0"/>
              <a:chExt cx="5901860" cy="859671"/>
            </a:xfrm>
          </p:grpSpPr>
          <p:sp>
            <p:nvSpPr>
              <p:cNvPr id="18" name="Freeform 18"/>
              <p:cNvSpPr/>
              <p:nvPr/>
            </p:nvSpPr>
            <p:spPr>
              <a:xfrm>
                <a:off x="0" y="0"/>
                <a:ext cx="5901860" cy="859671"/>
              </a:xfrm>
              <a:custGeom>
                <a:avLst/>
                <a:gdLst/>
                <a:ahLst/>
                <a:cxnLst/>
                <a:rect l="l" t="t" r="r" b="b"/>
                <a:pathLst>
                  <a:path w="5901860" h="859671">
                    <a:moveTo>
                      <a:pt x="0" y="0"/>
                    </a:moveTo>
                    <a:lnTo>
                      <a:pt x="5901860" y="0"/>
                    </a:lnTo>
                    <a:lnTo>
                      <a:pt x="5901860" y="859671"/>
                    </a:lnTo>
                    <a:lnTo>
                      <a:pt x="0" y="859671"/>
                    </a:lnTo>
                    <a:close/>
                  </a:path>
                </a:pathLst>
              </a:custGeom>
              <a:solidFill>
                <a:srgbClr val="000000">
                  <a:alpha val="0"/>
                </a:srgbClr>
              </a:solidFill>
            </p:spPr>
            <p:txBody>
              <a:bodyPr/>
              <a:lstStyle/>
              <a:p>
                <a:endParaRPr lang="en-US"/>
              </a:p>
            </p:txBody>
          </p:sp>
          <p:sp>
            <p:nvSpPr>
              <p:cNvPr id="19" name="TextBox 19"/>
              <p:cNvSpPr txBox="1"/>
              <p:nvPr/>
            </p:nvSpPr>
            <p:spPr>
              <a:xfrm>
                <a:off x="0" y="0"/>
                <a:ext cx="5901860" cy="859671"/>
              </a:xfrm>
              <a:prstGeom prst="rect">
                <a:avLst/>
              </a:prstGeom>
            </p:spPr>
            <p:txBody>
              <a:bodyPr lIns="0" tIns="0" rIns="0" bIns="0" rtlCol="0" anchor="t"/>
              <a:lstStyle/>
              <a:p>
                <a:pPr algn="l">
                  <a:lnSpc>
                    <a:spcPts val="4079"/>
                  </a:lnSpc>
                </a:pPr>
                <a:r>
                  <a:rPr lang="en-US" sz="3399">
                    <a:solidFill>
                      <a:srgbClr val="000000"/>
                    </a:solidFill>
                    <a:latin typeface="DM Sans"/>
                    <a:ea typeface="DM Sans"/>
                    <a:cs typeface="DM Sans"/>
                    <a:sym typeface="DM Sans"/>
                  </a:rPr>
                  <a:t>Parental controls</a:t>
                </a:r>
              </a:p>
            </p:txBody>
          </p:sp>
        </p:grpSp>
        <p:grpSp>
          <p:nvGrpSpPr>
            <p:cNvPr id="20" name="Group 20"/>
            <p:cNvGrpSpPr/>
            <p:nvPr/>
          </p:nvGrpSpPr>
          <p:grpSpPr>
            <a:xfrm>
              <a:off x="0" y="24611"/>
              <a:ext cx="810449" cy="810449"/>
              <a:chOff x="0" y="0"/>
              <a:chExt cx="1340040" cy="1340040"/>
            </a:xfrm>
          </p:grpSpPr>
          <p:sp>
            <p:nvSpPr>
              <p:cNvPr id="21" name="Freeform 21"/>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A2AD"/>
              </a:solidFill>
            </p:spPr>
            <p:txBody>
              <a:bodyPr/>
              <a:lstStyle/>
              <a:p>
                <a:endParaRPr lang="en-US"/>
              </a:p>
            </p:txBody>
          </p:sp>
        </p:grpSp>
      </p:grpSp>
      <p:grpSp>
        <p:nvGrpSpPr>
          <p:cNvPr id="22" name="Group 22"/>
          <p:cNvGrpSpPr/>
          <p:nvPr/>
        </p:nvGrpSpPr>
        <p:grpSpPr>
          <a:xfrm>
            <a:off x="10097739" y="7864286"/>
            <a:ext cx="3779591" cy="644753"/>
            <a:chOff x="0" y="0"/>
            <a:chExt cx="5039454" cy="859671"/>
          </a:xfrm>
        </p:grpSpPr>
        <p:grpSp>
          <p:nvGrpSpPr>
            <p:cNvPr id="23" name="Group 23"/>
            <p:cNvGrpSpPr/>
            <p:nvPr/>
          </p:nvGrpSpPr>
          <p:grpSpPr>
            <a:xfrm>
              <a:off x="1175181" y="0"/>
              <a:ext cx="3864273" cy="859671"/>
              <a:chOff x="0" y="0"/>
              <a:chExt cx="3864273" cy="859671"/>
            </a:xfrm>
          </p:grpSpPr>
          <p:sp>
            <p:nvSpPr>
              <p:cNvPr id="24" name="Freeform 24"/>
              <p:cNvSpPr/>
              <p:nvPr/>
            </p:nvSpPr>
            <p:spPr>
              <a:xfrm>
                <a:off x="0" y="0"/>
                <a:ext cx="3864273" cy="859671"/>
              </a:xfrm>
              <a:custGeom>
                <a:avLst/>
                <a:gdLst/>
                <a:ahLst/>
                <a:cxnLst/>
                <a:rect l="l" t="t" r="r" b="b"/>
                <a:pathLst>
                  <a:path w="3864273" h="859671">
                    <a:moveTo>
                      <a:pt x="0" y="0"/>
                    </a:moveTo>
                    <a:lnTo>
                      <a:pt x="3864273" y="0"/>
                    </a:lnTo>
                    <a:lnTo>
                      <a:pt x="3864273" y="859671"/>
                    </a:lnTo>
                    <a:lnTo>
                      <a:pt x="0" y="859671"/>
                    </a:lnTo>
                    <a:close/>
                  </a:path>
                </a:pathLst>
              </a:custGeom>
              <a:solidFill>
                <a:srgbClr val="000000">
                  <a:alpha val="0"/>
                </a:srgbClr>
              </a:solidFill>
            </p:spPr>
            <p:txBody>
              <a:bodyPr/>
              <a:lstStyle/>
              <a:p>
                <a:endParaRPr lang="en-US"/>
              </a:p>
            </p:txBody>
          </p:sp>
          <p:sp>
            <p:nvSpPr>
              <p:cNvPr id="25" name="TextBox 25"/>
              <p:cNvSpPr txBox="1"/>
              <p:nvPr/>
            </p:nvSpPr>
            <p:spPr>
              <a:xfrm>
                <a:off x="0" y="0"/>
                <a:ext cx="3864273" cy="859671"/>
              </a:xfrm>
              <a:prstGeom prst="rect">
                <a:avLst/>
              </a:prstGeom>
            </p:spPr>
            <p:txBody>
              <a:bodyPr lIns="0" tIns="0" rIns="0" bIns="0" rtlCol="0" anchor="t"/>
              <a:lstStyle/>
              <a:p>
                <a:pPr algn="l">
                  <a:lnSpc>
                    <a:spcPts val="4079"/>
                  </a:lnSpc>
                </a:pPr>
                <a:r>
                  <a:rPr lang="en-US" sz="3399">
                    <a:solidFill>
                      <a:srgbClr val="000000"/>
                    </a:solidFill>
                    <a:latin typeface="DM Sans"/>
                    <a:ea typeface="DM Sans"/>
                    <a:cs typeface="DM Sans"/>
                    <a:sym typeface="DM Sans"/>
                  </a:rPr>
                  <a:t>Expectations</a:t>
                </a:r>
              </a:p>
            </p:txBody>
          </p:sp>
        </p:grpSp>
        <p:grpSp>
          <p:nvGrpSpPr>
            <p:cNvPr id="26" name="Group 26"/>
            <p:cNvGrpSpPr/>
            <p:nvPr/>
          </p:nvGrpSpPr>
          <p:grpSpPr>
            <a:xfrm>
              <a:off x="0" y="24611"/>
              <a:ext cx="810449" cy="810449"/>
              <a:chOff x="0" y="0"/>
              <a:chExt cx="1340040" cy="1340040"/>
            </a:xfrm>
          </p:grpSpPr>
          <p:sp>
            <p:nvSpPr>
              <p:cNvPr id="27" name="Freeform 27"/>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66C4"/>
              </a:solidFill>
            </p:spPr>
            <p:txBody>
              <a:bodyPr/>
              <a:lstStyle/>
              <a:p>
                <a:endParaRPr lang="en-US"/>
              </a:p>
            </p:txBody>
          </p:sp>
        </p:grpSp>
      </p:grpSp>
      <p:grpSp>
        <p:nvGrpSpPr>
          <p:cNvPr id="28" name="Group 28"/>
          <p:cNvGrpSpPr/>
          <p:nvPr/>
        </p:nvGrpSpPr>
        <p:grpSpPr>
          <a:xfrm>
            <a:off x="233359" y="2167163"/>
            <a:ext cx="7499598" cy="7332539"/>
            <a:chOff x="0" y="0"/>
            <a:chExt cx="6328410" cy="6187440"/>
          </a:xfrm>
        </p:grpSpPr>
        <p:sp>
          <p:nvSpPr>
            <p:cNvPr id="29" name="Freeform 29"/>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5"/>
              <a:stretch>
                <a:fillRect l="-15292" t="-22637" r="-33582" b="-29694"/>
              </a:stretch>
            </a:blipFill>
          </p:spPr>
          <p:txBody>
            <a:bodyPr/>
            <a:lstStyle/>
            <a:p>
              <a:endParaRPr lang="en-US"/>
            </a:p>
          </p:txBody>
        </p:sp>
      </p:grpSp>
      <p:sp>
        <p:nvSpPr>
          <p:cNvPr id="30" name="Freeform 30"/>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TextBox 2"/>
          <p:cNvSpPr txBox="1"/>
          <p:nvPr/>
        </p:nvSpPr>
        <p:spPr>
          <a:xfrm>
            <a:off x="7056601" y="716975"/>
            <a:ext cx="10605667" cy="794900"/>
          </a:xfrm>
          <a:prstGeom prst="rect">
            <a:avLst/>
          </a:prstGeom>
        </p:spPr>
        <p:txBody>
          <a:bodyPr lIns="0" tIns="0" rIns="0" bIns="0" rtlCol="0" anchor="t">
            <a:spAutoFit/>
          </a:bodyPr>
          <a:lstStyle/>
          <a:p>
            <a:pPr marL="0" lvl="0" indent="0" algn="r">
              <a:lnSpc>
                <a:spcPts val="5696"/>
              </a:lnSpc>
              <a:spcBef>
                <a:spcPct val="0"/>
              </a:spcBef>
            </a:pPr>
            <a:r>
              <a:rPr lang="en-US" sz="6400">
                <a:solidFill>
                  <a:srgbClr val="00B0F0"/>
                </a:solidFill>
                <a:latin typeface="Bobby Jones"/>
                <a:ea typeface="Bobby Jones"/>
                <a:cs typeface="Bobby Jones"/>
                <a:sym typeface="Bobby Jones"/>
              </a:rPr>
              <a:t>social media - </a:t>
            </a:r>
            <a:r>
              <a:rPr lang="en-US" sz="6400">
                <a:solidFill>
                  <a:srgbClr val="FF66C4"/>
                </a:solidFill>
                <a:latin typeface="Bobby Jones"/>
                <a:ea typeface="Bobby Jones"/>
                <a:cs typeface="Bobby Jones"/>
                <a:sym typeface="Bobby Jones"/>
              </a:rPr>
              <a:t>Talking points</a:t>
            </a:r>
          </a:p>
        </p:txBody>
      </p:sp>
      <p:sp>
        <p:nvSpPr>
          <p:cNvPr id="3" name="Freeform 3"/>
          <p:cNvSpPr/>
          <p:nvPr/>
        </p:nvSpPr>
        <p:spPr>
          <a:xfrm rot="-426989">
            <a:off x="16121503" y="1597162"/>
            <a:ext cx="1396269" cy="312257"/>
          </a:xfrm>
          <a:custGeom>
            <a:avLst/>
            <a:gdLst/>
            <a:ahLst/>
            <a:cxnLst/>
            <a:rect l="l" t="t" r="r" b="b"/>
            <a:pathLst>
              <a:path w="1396269" h="312257">
                <a:moveTo>
                  <a:pt x="0" y="0"/>
                </a:moveTo>
                <a:lnTo>
                  <a:pt x="1396270" y="0"/>
                </a:lnTo>
                <a:lnTo>
                  <a:pt x="1396270" y="312257"/>
                </a:lnTo>
                <a:lnTo>
                  <a:pt x="0" y="312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572151" y="2757987"/>
            <a:ext cx="9700106" cy="644753"/>
            <a:chOff x="0" y="0"/>
            <a:chExt cx="12933475" cy="859671"/>
          </a:xfrm>
        </p:grpSpPr>
        <p:sp>
          <p:nvSpPr>
            <p:cNvPr id="5" name="Freeform 5"/>
            <p:cNvSpPr/>
            <p:nvPr/>
          </p:nvSpPr>
          <p:spPr>
            <a:xfrm>
              <a:off x="0" y="0"/>
              <a:ext cx="12933475" cy="859671"/>
            </a:xfrm>
            <a:custGeom>
              <a:avLst/>
              <a:gdLst/>
              <a:ahLst/>
              <a:cxnLst/>
              <a:rect l="l" t="t" r="r" b="b"/>
              <a:pathLst>
                <a:path w="12933475" h="859671">
                  <a:moveTo>
                    <a:pt x="0" y="0"/>
                  </a:moveTo>
                  <a:lnTo>
                    <a:pt x="12933475" y="0"/>
                  </a:lnTo>
                  <a:lnTo>
                    <a:pt x="12933475" y="859671"/>
                  </a:lnTo>
                  <a:lnTo>
                    <a:pt x="0" y="859671"/>
                  </a:lnTo>
                  <a:close/>
                </a:path>
              </a:pathLst>
            </a:custGeom>
            <a:solidFill>
              <a:srgbClr val="000000">
                <a:alpha val="0"/>
              </a:srgbClr>
            </a:solidFill>
          </p:spPr>
          <p:txBody>
            <a:bodyPr/>
            <a:lstStyle/>
            <a:p>
              <a:endParaRPr lang="en-US"/>
            </a:p>
          </p:txBody>
        </p:sp>
        <p:sp>
          <p:nvSpPr>
            <p:cNvPr id="6" name="TextBox 6"/>
            <p:cNvSpPr txBox="1"/>
            <p:nvPr/>
          </p:nvSpPr>
          <p:spPr>
            <a:xfrm>
              <a:off x="0" y="0"/>
              <a:ext cx="12933475" cy="859671"/>
            </a:xfrm>
            <a:prstGeom prst="rect">
              <a:avLst/>
            </a:prstGeom>
          </p:spPr>
          <p:txBody>
            <a:bodyPr lIns="0" tIns="0" rIns="0" bIns="0" rtlCol="0" anchor="t"/>
            <a:lstStyle/>
            <a:p>
              <a:pPr marL="734056" lvl="1" indent="-367028" algn="l">
                <a:lnSpc>
                  <a:spcPts val="4079"/>
                </a:lnSpc>
                <a:buFont typeface="Arial"/>
                <a:buChar char="•"/>
              </a:pPr>
              <a:r>
                <a:rPr lang="en-US" sz="3399">
                  <a:solidFill>
                    <a:srgbClr val="000000"/>
                  </a:solidFill>
                  <a:latin typeface="DM Sans"/>
                  <a:ea typeface="DM Sans"/>
                  <a:cs typeface="DM Sans"/>
                  <a:sym typeface="DM Sans"/>
                </a:rPr>
                <a:t>Not everyone is who they say they are online​</a:t>
              </a:r>
            </a:p>
          </p:txBody>
        </p:sp>
      </p:grpSp>
      <p:grpSp>
        <p:nvGrpSpPr>
          <p:cNvPr id="7" name="Group 7"/>
          <p:cNvGrpSpPr/>
          <p:nvPr/>
        </p:nvGrpSpPr>
        <p:grpSpPr>
          <a:xfrm>
            <a:off x="10094918" y="2099655"/>
            <a:ext cx="9261798" cy="9055485"/>
            <a:chOff x="0" y="0"/>
            <a:chExt cx="6328410" cy="6187440"/>
          </a:xfrm>
        </p:grpSpPr>
        <p:sp>
          <p:nvSpPr>
            <p:cNvPr id="8" name="Freeform 8"/>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5"/>
              <a:stretch>
                <a:fillRect l="-19780" r="-19780"/>
              </a:stretch>
            </a:blipFill>
          </p:spPr>
          <p:txBody>
            <a:bodyPr/>
            <a:lstStyle/>
            <a:p>
              <a:endParaRPr lang="en-US"/>
            </a:p>
          </p:txBody>
        </p:sp>
      </p:grpSp>
      <p:grpSp>
        <p:nvGrpSpPr>
          <p:cNvPr id="9" name="Group 9"/>
          <p:cNvGrpSpPr/>
          <p:nvPr/>
        </p:nvGrpSpPr>
        <p:grpSpPr>
          <a:xfrm>
            <a:off x="595691" y="3788092"/>
            <a:ext cx="9010841" cy="644753"/>
            <a:chOff x="0" y="0"/>
            <a:chExt cx="12014455" cy="859671"/>
          </a:xfrm>
        </p:grpSpPr>
        <p:sp>
          <p:nvSpPr>
            <p:cNvPr id="10" name="Freeform 10"/>
            <p:cNvSpPr/>
            <p:nvPr/>
          </p:nvSpPr>
          <p:spPr>
            <a:xfrm>
              <a:off x="0" y="0"/>
              <a:ext cx="12014455" cy="859671"/>
            </a:xfrm>
            <a:custGeom>
              <a:avLst/>
              <a:gdLst/>
              <a:ahLst/>
              <a:cxnLst/>
              <a:rect l="l" t="t" r="r" b="b"/>
              <a:pathLst>
                <a:path w="12014455" h="859671">
                  <a:moveTo>
                    <a:pt x="0" y="0"/>
                  </a:moveTo>
                  <a:lnTo>
                    <a:pt x="12014455" y="0"/>
                  </a:lnTo>
                  <a:lnTo>
                    <a:pt x="12014455" y="859671"/>
                  </a:lnTo>
                  <a:lnTo>
                    <a:pt x="0" y="859671"/>
                  </a:lnTo>
                  <a:close/>
                </a:path>
              </a:pathLst>
            </a:custGeom>
            <a:solidFill>
              <a:srgbClr val="000000">
                <a:alpha val="0"/>
              </a:srgbClr>
            </a:solidFill>
          </p:spPr>
          <p:txBody>
            <a:bodyPr/>
            <a:lstStyle/>
            <a:p>
              <a:endParaRPr lang="en-US"/>
            </a:p>
          </p:txBody>
        </p:sp>
        <p:sp>
          <p:nvSpPr>
            <p:cNvPr id="11" name="TextBox 11"/>
            <p:cNvSpPr txBox="1"/>
            <p:nvPr/>
          </p:nvSpPr>
          <p:spPr>
            <a:xfrm>
              <a:off x="0" y="0"/>
              <a:ext cx="12014455" cy="859671"/>
            </a:xfrm>
            <a:prstGeom prst="rect">
              <a:avLst/>
            </a:prstGeom>
          </p:spPr>
          <p:txBody>
            <a:bodyPr lIns="0" tIns="0" rIns="0" bIns="0" rtlCol="0" anchor="t"/>
            <a:lstStyle/>
            <a:p>
              <a:pPr marL="734056" lvl="1" indent="-367028" algn="l">
                <a:lnSpc>
                  <a:spcPts val="4079"/>
                </a:lnSpc>
                <a:buFont typeface="Arial"/>
                <a:buChar char="•"/>
              </a:pPr>
              <a:r>
                <a:rPr lang="en-US" sz="3399">
                  <a:solidFill>
                    <a:srgbClr val="000000"/>
                  </a:solidFill>
                  <a:latin typeface="DM Sans"/>
                  <a:ea typeface="DM Sans"/>
                  <a:cs typeface="DM Sans"/>
                  <a:sym typeface="DM Sans"/>
                </a:rPr>
                <a:t>What information is OKAY to share​</a:t>
              </a:r>
            </a:p>
          </p:txBody>
        </p:sp>
      </p:grpSp>
      <p:grpSp>
        <p:nvGrpSpPr>
          <p:cNvPr id="12" name="Group 12"/>
          <p:cNvGrpSpPr/>
          <p:nvPr/>
        </p:nvGrpSpPr>
        <p:grpSpPr>
          <a:xfrm>
            <a:off x="595691" y="4818196"/>
            <a:ext cx="6280175" cy="644753"/>
            <a:chOff x="0" y="0"/>
            <a:chExt cx="8373566" cy="859671"/>
          </a:xfrm>
        </p:grpSpPr>
        <p:sp>
          <p:nvSpPr>
            <p:cNvPr id="13" name="Freeform 13"/>
            <p:cNvSpPr/>
            <p:nvPr/>
          </p:nvSpPr>
          <p:spPr>
            <a:xfrm>
              <a:off x="0" y="0"/>
              <a:ext cx="8373566" cy="859671"/>
            </a:xfrm>
            <a:custGeom>
              <a:avLst/>
              <a:gdLst/>
              <a:ahLst/>
              <a:cxnLst/>
              <a:rect l="l" t="t" r="r" b="b"/>
              <a:pathLst>
                <a:path w="8373566" h="859671">
                  <a:moveTo>
                    <a:pt x="0" y="0"/>
                  </a:moveTo>
                  <a:lnTo>
                    <a:pt x="8373566" y="0"/>
                  </a:lnTo>
                  <a:lnTo>
                    <a:pt x="8373566" y="859671"/>
                  </a:lnTo>
                  <a:lnTo>
                    <a:pt x="0" y="859671"/>
                  </a:lnTo>
                  <a:close/>
                </a:path>
              </a:pathLst>
            </a:custGeom>
            <a:solidFill>
              <a:srgbClr val="000000">
                <a:alpha val="0"/>
              </a:srgbClr>
            </a:solidFill>
          </p:spPr>
          <p:txBody>
            <a:bodyPr/>
            <a:lstStyle/>
            <a:p>
              <a:endParaRPr lang="en-US"/>
            </a:p>
          </p:txBody>
        </p:sp>
        <p:sp>
          <p:nvSpPr>
            <p:cNvPr id="14" name="TextBox 14"/>
            <p:cNvSpPr txBox="1"/>
            <p:nvPr/>
          </p:nvSpPr>
          <p:spPr>
            <a:xfrm>
              <a:off x="0" y="0"/>
              <a:ext cx="8373566" cy="859671"/>
            </a:xfrm>
            <a:prstGeom prst="rect">
              <a:avLst/>
            </a:prstGeom>
          </p:spPr>
          <p:txBody>
            <a:bodyPr lIns="0" tIns="0" rIns="0" bIns="0" rtlCol="0" anchor="t"/>
            <a:lstStyle/>
            <a:p>
              <a:pPr marL="734056" lvl="1" indent="-367028" algn="l">
                <a:lnSpc>
                  <a:spcPts val="4079"/>
                </a:lnSpc>
                <a:buFont typeface="Arial"/>
                <a:buChar char="•"/>
              </a:pPr>
              <a:r>
                <a:rPr lang="en-US" sz="3399">
                  <a:solidFill>
                    <a:srgbClr val="000000"/>
                  </a:solidFill>
                  <a:latin typeface="DM Sans"/>
                  <a:ea typeface="DM Sans"/>
                  <a:cs typeface="DM Sans"/>
                  <a:sym typeface="DM Sans"/>
                </a:rPr>
                <a:t>Digital Footprint ​</a:t>
              </a:r>
            </a:p>
          </p:txBody>
        </p:sp>
      </p:grpSp>
      <p:grpSp>
        <p:nvGrpSpPr>
          <p:cNvPr id="15" name="Group 15"/>
          <p:cNvGrpSpPr/>
          <p:nvPr/>
        </p:nvGrpSpPr>
        <p:grpSpPr>
          <a:xfrm>
            <a:off x="595691" y="5848301"/>
            <a:ext cx="6280175" cy="644753"/>
            <a:chOff x="0" y="0"/>
            <a:chExt cx="8373566" cy="859671"/>
          </a:xfrm>
        </p:grpSpPr>
        <p:sp>
          <p:nvSpPr>
            <p:cNvPr id="16" name="Freeform 16"/>
            <p:cNvSpPr/>
            <p:nvPr/>
          </p:nvSpPr>
          <p:spPr>
            <a:xfrm>
              <a:off x="0" y="0"/>
              <a:ext cx="8373566" cy="859671"/>
            </a:xfrm>
            <a:custGeom>
              <a:avLst/>
              <a:gdLst/>
              <a:ahLst/>
              <a:cxnLst/>
              <a:rect l="l" t="t" r="r" b="b"/>
              <a:pathLst>
                <a:path w="8373566" h="859671">
                  <a:moveTo>
                    <a:pt x="0" y="0"/>
                  </a:moveTo>
                  <a:lnTo>
                    <a:pt x="8373566" y="0"/>
                  </a:lnTo>
                  <a:lnTo>
                    <a:pt x="8373566" y="859671"/>
                  </a:lnTo>
                  <a:lnTo>
                    <a:pt x="0" y="859671"/>
                  </a:lnTo>
                  <a:close/>
                </a:path>
              </a:pathLst>
            </a:custGeom>
            <a:solidFill>
              <a:srgbClr val="000000">
                <a:alpha val="0"/>
              </a:srgbClr>
            </a:solidFill>
          </p:spPr>
          <p:txBody>
            <a:bodyPr/>
            <a:lstStyle/>
            <a:p>
              <a:endParaRPr lang="en-US"/>
            </a:p>
          </p:txBody>
        </p:sp>
        <p:sp>
          <p:nvSpPr>
            <p:cNvPr id="17" name="TextBox 17"/>
            <p:cNvSpPr txBox="1"/>
            <p:nvPr/>
          </p:nvSpPr>
          <p:spPr>
            <a:xfrm>
              <a:off x="0" y="0"/>
              <a:ext cx="8373566" cy="859671"/>
            </a:xfrm>
            <a:prstGeom prst="rect">
              <a:avLst/>
            </a:prstGeom>
          </p:spPr>
          <p:txBody>
            <a:bodyPr lIns="0" tIns="0" rIns="0" bIns="0" rtlCol="0" anchor="t"/>
            <a:lstStyle/>
            <a:p>
              <a:pPr marL="734056" lvl="1" indent="-367028" algn="l">
                <a:lnSpc>
                  <a:spcPts val="4079"/>
                </a:lnSpc>
                <a:buFont typeface="Arial"/>
                <a:buChar char="•"/>
              </a:pPr>
              <a:r>
                <a:rPr lang="en-US" sz="3399">
                  <a:solidFill>
                    <a:srgbClr val="000000"/>
                  </a:solidFill>
                  <a:latin typeface="DM Sans"/>
                  <a:ea typeface="DM Sans"/>
                  <a:cs typeface="DM Sans"/>
                  <a:sym typeface="DM Sans"/>
                </a:rPr>
                <a:t>Anonymous online ​</a:t>
              </a:r>
            </a:p>
          </p:txBody>
        </p:sp>
      </p:grpSp>
      <p:grpSp>
        <p:nvGrpSpPr>
          <p:cNvPr id="18" name="Group 18"/>
          <p:cNvGrpSpPr/>
          <p:nvPr/>
        </p:nvGrpSpPr>
        <p:grpSpPr>
          <a:xfrm>
            <a:off x="595691" y="6878405"/>
            <a:ext cx="6280175" cy="644753"/>
            <a:chOff x="0" y="0"/>
            <a:chExt cx="8373566" cy="859671"/>
          </a:xfrm>
        </p:grpSpPr>
        <p:sp>
          <p:nvSpPr>
            <p:cNvPr id="19" name="Freeform 19"/>
            <p:cNvSpPr/>
            <p:nvPr/>
          </p:nvSpPr>
          <p:spPr>
            <a:xfrm>
              <a:off x="0" y="0"/>
              <a:ext cx="8373566" cy="859671"/>
            </a:xfrm>
            <a:custGeom>
              <a:avLst/>
              <a:gdLst/>
              <a:ahLst/>
              <a:cxnLst/>
              <a:rect l="l" t="t" r="r" b="b"/>
              <a:pathLst>
                <a:path w="8373566" h="859671">
                  <a:moveTo>
                    <a:pt x="0" y="0"/>
                  </a:moveTo>
                  <a:lnTo>
                    <a:pt x="8373566" y="0"/>
                  </a:lnTo>
                  <a:lnTo>
                    <a:pt x="8373566" y="859671"/>
                  </a:lnTo>
                  <a:lnTo>
                    <a:pt x="0" y="859671"/>
                  </a:lnTo>
                  <a:close/>
                </a:path>
              </a:pathLst>
            </a:custGeom>
            <a:solidFill>
              <a:srgbClr val="000000">
                <a:alpha val="0"/>
              </a:srgbClr>
            </a:solidFill>
          </p:spPr>
          <p:txBody>
            <a:bodyPr/>
            <a:lstStyle/>
            <a:p>
              <a:endParaRPr lang="en-US"/>
            </a:p>
          </p:txBody>
        </p:sp>
        <p:sp>
          <p:nvSpPr>
            <p:cNvPr id="20" name="TextBox 20"/>
            <p:cNvSpPr txBox="1"/>
            <p:nvPr/>
          </p:nvSpPr>
          <p:spPr>
            <a:xfrm>
              <a:off x="0" y="0"/>
              <a:ext cx="8373566" cy="859671"/>
            </a:xfrm>
            <a:prstGeom prst="rect">
              <a:avLst/>
            </a:prstGeom>
          </p:spPr>
          <p:txBody>
            <a:bodyPr lIns="0" tIns="0" rIns="0" bIns="0" rtlCol="0" anchor="t"/>
            <a:lstStyle/>
            <a:p>
              <a:pPr marL="734056" lvl="1" indent="-367028" algn="l">
                <a:lnSpc>
                  <a:spcPts val="4079"/>
                </a:lnSpc>
                <a:buFont typeface="Arial"/>
                <a:buChar char="•"/>
              </a:pPr>
              <a:r>
                <a:rPr lang="en-US" sz="3399">
                  <a:solidFill>
                    <a:srgbClr val="000000"/>
                  </a:solidFill>
                  <a:latin typeface="DM Sans"/>
                  <a:ea typeface="DM Sans"/>
                  <a:cs typeface="DM Sans"/>
                  <a:sym typeface="DM Sans"/>
                </a:rPr>
                <a:t>Being a good friend ​</a:t>
              </a:r>
            </a:p>
          </p:txBody>
        </p:sp>
      </p:grpSp>
      <p:grpSp>
        <p:nvGrpSpPr>
          <p:cNvPr id="21" name="Group 21"/>
          <p:cNvGrpSpPr/>
          <p:nvPr/>
        </p:nvGrpSpPr>
        <p:grpSpPr>
          <a:xfrm>
            <a:off x="595691" y="7908510"/>
            <a:ext cx="8869600" cy="644753"/>
            <a:chOff x="0" y="0"/>
            <a:chExt cx="11826133" cy="859671"/>
          </a:xfrm>
        </p:grpSpPr>
        <p:sp>
          <p:nvSpPr>
            <p:cNvPr id="22" name="Freeform 22"/>
            <p:cNvSpPr/>
            <p:nvPr/>
          </p:nvSpPr>
          <p:spPr>
            <a:xfrm>
              <a:off x="0" y="0"/>
              <a:ext cx="11826133" cy="859671"/>
            </a:xfrm>
            <a:custGeom>
              <a:avLst/>
              <a:gdLst/>
              <a:ahLst/>
              <a:cxnLst/>
              <a:rect l="l" t="t" r="r" b="b"/>
              <a:pathLst>
                <a:path w="11826133" h="859671">
                  <a:moveTo>
                    <a:pt x="0" y="0"/>
                  </a:moveTo>
                  <a:lnTo>
                    <a:pt x="11826133" y="0"/>
                  </a:lnTo>
                  <a:lnTo>
                    <a:pt x="11826133" y="859671"/>
                  </a:lnTo>
                  <a:lnTo>
                    <a:pt x="0" y="859671"/>
                  </a:lnTo>
                  <a:close/>
                </a:path>
              </a:pathLst>
            </a:custGeom>
            <a:solidFill>
              <a:srgbClr val="000000">
                <a:alpha val="0"/>
              </a:srgbClr>
            </a:solidFill>
          </p:spPr>
          <p:txBody>
            <a:bodyPr/>
            <a:lstStyle/>
            <a:p>
              <a:endParaRPr lang="en-US"/>
            </a:p>
          </p:txBody>
        </p:sp>
        <p:sp>
          <p:nvSpPr>
            <p:cNvPr id="23" name="TextBox 23"/>
            <p:cNvSpPr txBox="1"/>
            <p:nvPr/>
          </p:nvSpPr>
          <p:spPr>
            <a:xfrm>
              <a:off x="0" y="0"/>
              <a:ext cx="11826133" cy="859671"/>
            </a:xfrm>
            <a:prstGeom prst="rect">
              <a:avLst/>
            </a:prstGeom>
          </p:spPr>
          <p:txBody>
            <a:bodyPr lIns="0" tIns="0" rIns="0" bIns="0" rtlCol="0" anchor="t"/>
            <a:lstStyle/>
            <a:p>
              <a:pPr marL="734056" lvl="1" indent="-367028" algn="l">
                <a:lnSpc>
                  <a:spcPts val="4079"/>
                </a:lnSpc>
                <a:buFont typeface="Arial"/>
                <a:buChar char="•"/>
              </a:pPr>
              <a:r>
                <a:rPr lang="en-US" sz="3399">
                  <a:solidFill>
                    <a:srgbClr val="000000"/>
                  </a:solidFill>
                  <a:latin typeface="DM Sans"/>
                  <a:ea typeface="DM Sans"/>
                  <a:cs typeface="DM Sans"/>
                  <a:sym typeface="DM Sans"/>
                </a:rPr>
                <a:t>Handling pressure – Taking back control ​</a:t>
              </a:r>
            </a:p>
          </p:txBody>
        </p:sp>
      </p:grpSp>
      <p:grpSp>
        <p:nvGrpSpPr>
          <p:cNvPr id="24" name="Group 24"/>
          <p:cNvGrpSpPr/>
          <p:nvPr/>
        </p:nvGrpSpPr>
        <p:grpSpPr>
          <a:xfrm>
            <a:off x="595691" y="8938615"/>
            <a:ext cx="9034382" cy="644753"/>
            <a:chOff x="0" y="0"/>
            <a:chExt cx="12045842" cy="859671"/>
          </a:xfrm>
        </p:grpSpPr>
        <p:sp>
          <p:nvSpPr>
            <p:cNvPr id="25" name="Freeform 25"/>
            <p:cNvSpPr/>
            <p:nvPr/>
          </p:nvSpPr>
          <p:spPr>
            <a:xfrm>
              <a:off x="0" y="0"/>
              <a:ext cx="12045842" cy="859671"/>
            </a:xfrm>
            <a:custGeom>
              <a:avLst/>
              <a:gdLst/>
              <a:ahLst/>
              <a:cxnLst/>
              <a:rect l="l" t="t" r="r" b="b"/>
              <a:pathLst>
                <a:path w="12045842" h="859671">
                  <a:moveTo>
                    <a:pt x="0" y="0"/>
                  </a:moveTo>
                  <a:lnTo>
                    <a:pt x="12045842" y="0"/>
                  </a:lnTo>
                  <a:lnTo>
                    <a:pt x="12045842" y="859671"/>
                  </a:lnTo>
                  <a:lnTo>
                    <a:pt x="0" y="859671"/>
                  </a:lnTo>
                  <a:close/>
                </a:path>
              </a:pathLst>
            </a:custGeom>
            <a:solidFill>
              <a:srgbClr val="000000">
                <a:alpha val="0"/>
              </a:srgbClr>
            </a:solidFill>
          </p:spPr>
          <p:txBody>
            <a:bodyPr/>
            <a:lstStyle/>
            <a:p>
              <a:endParaRPr lang="en-US"/>
            </a:p>
          </p:txBody>
        </p:sp>
        <p:sp>
          <p:nvSpPr>
            <p:cNvPr id="26" name="TextBox 26"/>
            <p:cNvSpPr txBox="1"/>
            <p:nvPr/>
          </p:nvSpPr>
          <p:spPr>
            <a:xfrm>
              <a:off x="0" y="0"/>
              <a:ext cx="12045842" cy="859671"/>
            </a:xfrm>
            <a:prstGeom prst="rect">
              <a:avLst/>
            </a:prstGeom>
          </p:spPr>
          <p:txBody>
            <a:bodyPr lIns="0" tIns="0" rIns="0" bIns="0" rtlCol="0" anchor="t"/>
            <a:lstStyle/>
            <a:p>
              <a:pPr marL="734056" lvl="1" indent="-367028" algn="l">
                <a:lnSpc>
                  <a:spcPts val="4079"/>
                </a:lnSpc>
                <a:buFont typeface="Arial"/>
                <a:buChar char="•"/>
              </a:pPr>
              <a:r>
                <a:rPr lang="en-US" sz="3399">
                  <a:solidFill>
                    <a:srgbClr val="000000"/>
                  </a:solidFill>
                  <a:latin typeface="DM Sans"/>
                  <a:ea typeface="DM Sans"/>
                  <a:cs typeface="DM Sans"/>
                  <a:sym typeface="DM Sans"/>
                </a:rPr>
                <a:t>Understanding boundaries and saying no ​</a:t>
              </a:r>
            </a:p>
          </p:txBody>
        </p:sp>
      </p:grpSp>
      <p:sp>
        <p:nvSpPr>
          <p:cNvPr id="27" name="Freeform 27"/>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724992" y="2233775"/>
            <a:ext cx="10752899" cy="753490"/>
            <a:chOff x="0" y="0"/>
            <a:chExt cx="14337198" cy="1004653"/>
          </a:xfrm>
        </p:grpSpPr>
        <p:sp>
          <p:nvSpPr>
            <p:cNvPr id="3" name="Freeform 3"/>
            <p:cNvSpPr/>
            <p:nvPr/>
          </p:nvSpPr>
          <p:spPr>
            <a:xfrm>
              <a:off x="0" y="0"/>
              <a:ext cx="14337198" cy="1004653"/>
            </a:xfrm>
            <a:custGeom>
              <a:avLst/>
              <a:gdLst/>
              <a:ahLst/>
              <a:cxnLst/>
              <a:rect l="l" t="t" r="r" b="b"/>
              <a:pathLst>
                <a:path w="14337198" h="1004653">
                  <a:moveTo>
                    <a:pt x="0" y="0"/>
                  </a:moveTo>
                  <a:lnTo>
                    <a:pt x="14337198" y="0"/>
                  </a:lnTo>
                  <a:lnTo>
                    <a:pt x="14337198" y="1004653"/>
                  </a:lnTo>
                  <a:lnTo>
                    <a:pt x="0" y="1004653"/>
                  </a:lnTo>
                  <a:close/>
                </a:path>
              </a:pathLst>
            </a:custGeom>
            <a:solidFill>
              <a:srgbClr val="000000">
                <a:alpha val="0"/>
              </a:srgbClr>
            </a:solidFill>
          </p:spPr>
          <p:txBody>
            <a:bodyPr/>
            <a:lstStyle/>
            <a:p>
              <a:endParaRPr lang="en-US"/>
            </a:p>
          </p:txBody>
        </p:sp>
        <p:sp>
          <p:nvSpPr>
            <p:cNvPr id="4" name="TextBox 4"/>
            <p:cNvSpPr txBox="1"/>
            <p:nvPr/>
          </p:nvSpPr>
          <p:spPr>
            <a:xfrm>
              <a:off x="0" y="0"/>
              <a:ext cx="14337198" cy="1004653"/>
            </a:xfrm>
            <a:prstGeom prst="rect">
              <a:avLst/>
            </a:prstGeom>
          </p:spPr>
          <p:txBody>
            <a:bodyPr lIns="0" tIns="0" rIns="0" bIns="0" rtlCol="0" anchor="t"/>
            <a:lstStyle/>
            <a:p>
              <a:pPr algn="l">
                <a:lnSpc>
                  <a:spcPts val="4799"/>
                </a:lnSpc>
              </a:pPr>
              <a:r>
                <a:rPr lang="en-US" sz="3999" b="1">
                  <a:solidFill>
                    <a:srgbClr val="EA833D"/>
                  </a:solidFill>
                  <a:latin typeface="DM Sans Bold"/>
                  <a:ea typeface="DM Sans Bold"/>
                  <a:cs typeface="DM Sans Bold"/>
                  <a:sym typeface="DM Sans Bold"/>
                </a:rPr>
                <a:t>5 steps for managing your Digital Footprint</a:t>
              </a:r>
            </a:p>
          </p:txBody>
        </p:sp>
      </p:grpSp>
      <p:grpSp>
        <p:nvGrpSpPr>
          <p:cNvPr id="5" name="Group 5"/>
          <p:cNvGrpSpPr/>
          <p:nvPr/>
        </p:nvGrpSpPr>
        <p:grpSpPr>
          <a:xfrm>
            <a:off x="1139696" y="3463515"/>
            <a:ext cx="5543126" cy="658114"/>
            <a:chOff x="0" y="0"/>
            <a:chExt cx="7390835" cy="877485"/>
          </a:xfrm>
        </p:grpSpPr>
        <p:sp>
          <p:nvSpPr>
            <p:cNvPr id="6" name="Freeform 6"/>
            <p:cNvSpPr/>
            <p:nvPr/>
          </p:nvSpPr>
          <p:spPr>
            <a:xfrm>
              <a:off x="0" y="15509"/>
              <a:ext cx="846516" cy="846466"/>
            </a:xfrm>
            <a:custGeom>
              <a:avLst/>
              <a:gdLst/>
              <a:ahLst/>
              <a:cxnLst/>
              <a:rect l="l" t="t" r="r" b="b"/>
              <a:pathLst>
                <a:path w="846516" h="846466">
                  <a:moveTo>
                    <a:pt x="0" y="0"/>
                  </a:moveTo>
                  <a:lnTo>
                    <a:pt x="846516" y="0"/>
                  </a:lnTo>
                  <a:lnTo>
                    <a:pt x="846516" y="846467"/>
                  </a:lnTo>
                  <a:lnTo>
                    <a:pt x="0" y="8464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1484395" y="0"/>
              <a:ext cx="5906440" cy="877485"/>
              <a:chOff x="0" y="0"/>
              <a:chExt cx="5906440" cy="877485"/>
            </a:xfrm>
          </p:grpSpPr>
          <p:sp>
            <p:nvSpPr>
              <p:cNvPr id="8" name="Freeform 8"/>
              <p:cNvSpPr/>
              <p:nvPr/>
            </p:nvSpPr>
            <p:spPr>
              <a:xfrm>
                <a:off x="0" y="0"/>
                <a:ext cx="5906440" cy="877485"/>
              </a:xfrm>
              <a:custGeom>
                <a:avLst/>
                <a:gdLst/>
                <a:ahLst/>
                <a:cxnLst/>
                <a:rect l="l" t="t" r="r" b="b"/>
                <a:pathLst>
                  <a:path w="5906440" h="877485">
                    <a:moveTo>
                      <a:pt x="0" y="0"/>
                    </a:moveTo>
                    <a:lnTo>
                      <a:pt x="5906440" y="0"/>
                    </a:lnTo>
                    <a:lnTo>
                      <a:pt x="5906440" y="877485"/>
                    </a:lnTo>
                    <a:lnTo>
                      <a:pt x="0" y="877485"/>
                    </a:lnTo>
                    <a:close/>
                  </a:path>
                </a:pathLst>
              </a:custGeom>
              <a:solidFill>
                <a:srgbClr val="000000">
                  <a:alpha val="0"/>
                </a:srgbClr>
              </a:solidFill>
            </p:spPr>
            <p:txBody>
              <a:bodyPr/>
              <a:lstStyle/>
              <a:p>
                <a:endParaRPr lang="en-US"/>
              </a:p>
            </p:txBody>
          </p:sp>
          <p:sp>
            <p:nvSpPr>
              <p:cNvPr id="9" name="TextBox 9"/>
              <p:cNvSpPr txBox="1"/>
              <p:nvPr/>
            </p:nvSpPr>
            <p:spPr>
              <a:xfrm>
                <a:off x="0" y="0"/>
                <a:ext cx="5906440" cy="877485"/>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Check your settings</a:t>
                </a:r>
              </a:p>
            </p:txBody>
          </p:sp>
        </p:grpSp>
      </p:grpSp>
      <p:grpSp>
        <p:nvGrpSpPr>
          <p:cNvPr id="10" name="Group 10"/>
          <p:cNvGrpSpPr/>
          <p:nvPr/>
        </p:nvGrpSpPr>
        <p:grpSpPr>
          <a:xfrm>
            <a:off x="1066800" y="4707644"/>
            <a:ext cx="5081229" cy="722358"/>
            <a:chOff x="0" y="0"/>
            <a:chExt cx="6774973" cy="963144"/>
          </a:xfrm>
        </p:grpSpPr>
        <p:sp>
          <p:nvSpPr>
            <p:cNvPr id="11" name="Freeform 11"/>
            <p:cNvSpPr/>
            <p:nvPr/>
          </p:nvSpPr>
          <p:spPr>
            <a:xfrm>
              <a:off x="0" y="0"/>
              <a:ext cx="943711" cy="963144"/>
            </a:xfrm>
            <a:custGeom>
              <a:avLst/>
              <a:gdLst/>
              <a:ahLst/>
              <a:cxnLst/>
              <a:rect l="l" t="t" r="r" b="b"/>
              <a:pathLst>
                <a:path w="943711" h="963144">
                  <a:moveTo>
                    <a:pt x="0" y="0"/>
                  </a:moveTo>
                  <a:lnTo>
                    <a:pt x="943711" y="0"/>
                  </a:lnTo>
                  <a:lnTo>
                    <a:pt x="943711" y="963144"/>
                  </a:lnTo>
                  <a:lnTo>
                    <a:pt x="0" y="9631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2"/>
            <p:cNvGrpSpPr/>
            <p:nvPr/>
          </p:nvGrpSpPr>
          <p:grpSpPr>
            <a:xfrm>
              <a:off x="1669341" y="42830"/>
              <a:ext cx="5105631" cy="877485"/>
              <a:chOff x="0" y="0"/>
              <a:chExt cx="5105631" cy="877485"/>
            </a:xfrm>
          </p:grpSpPr>
          <p:sp>
            <p:nvSpPr>
              <p:cNvPr id="13" name="Freeform 13"/>
              <p:cNvSpPr/>
              <p:nvPr/>
            </p:nvSpPr>
            <p:spPr>
              <a:xfrm>
                <a:off x="0" y="0"/>
                <a:ext cx="5105631" cy="877485"/>
              </a:xfrm>
              <a:custGeom>
                <a:avLst/>
                <a:gdLst/>
                <a:ahLst/>
                <a:cxnLst/>
                <a:rect l="l" t="t" r="r" b="b"/>
                <a:pathLst>
                  <a:path w="5105631" h="877485">
                    <a:moveTo>
                      <a:pt x="0" y="0"/>
                    </a:moveTo>
                    <a:lnTo>
                      <a:pt x="5105631" y="0"/>
                    </a:lnTo>
                    <a:lnTo>
                      <a:pt x="5105631" y="877485"/>
                    </a:lnTo>
                    <a:lnTo>
                      <a:pt x="0" y="877485"/>
                    </a:lnTo>
                    <a:close/>
                  </a:path>
                </a:pathLst>
              </a:custGeom>
              <a:solidFill>
                <a:srgbClr val="000000">
                  <a:alpha val="0"/>
                </a:srgbClr>
              </a:solidFill>
            </p:spPr>
            <p:txBody>
              <a:bodyPr/>
              <a:lstStyle/>
              <a:p>
                <a:endParaRPr lang="en-US"/>
              </a:p>
            </p:txBody>
          </p:sp>
          <p:sp>
            <p:nvSpPr>
              <p:cNvPr id="14" name="TextBox 14"/>
              <p:cNvSpPr txBox="1"/>
              <p:nvPr/>
            </p:nvSpPr>
            <p:spPr>
              <a:xfrm>
                <a:off x="0" y="0"/>
                <a:ext cx="5105631" cy="877485"/>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Do the search </a:t>
                </a:r>
              </a:p>
            </p:txBody>
          </p:sp>
        </p:grpSp>
      </p:grpSp>
      <p:grpSp>
        <p:nvGrpSpPr>
          <p:cNvPr id="15" name="Group 15"/>
          <p:cNvGrpSpPr/>
          <p:nvPr/>
        </p:nvGrpSpPr>
        <p:grpSpPr>
          <a:xfrm>
            <a:off x="1189588" y="6016017"/>
            <a:ext cx="6584501" cy="710043"/>
            <a:chOff x="0" y="0"/>
            <a:chExt cx="8779334" cy="946724"/>
          </a:xfrm>
        </p:grpSpPr>
        <p:sp>
          <p:nvSpPr>
            <p:cNvPr id="16" name="Freeform 16"/>
            <p:cNvSpPr/>
            <p:nvPr/>
          </p:nvSpPr>
          <p:spPr>
            <a:xfrm>
              <a:off x="0" y="0"/>
              <a:ext cx="657704" cy="946724"/>
            </a:xfrm>
            <a:custGeom>
              <a:avLst/>
              <a:gdLst/>
              <a:ahLst/>
              <a:cxnLst/>
              <a:rect l="l" t="t" r="r" b="b"/>
              <a:pathLst>
                <a:path w="657704" h="946724">
                  <a:moveTo>
                    <a:pt x="0" y="0"/>
                  </a:moveTo>
                  <a:lnTo>
                    <a:pt x="657704" y="0"/>
                  </a:lnTo>
                  <a:lnTo>
                    <a:pt x="657704" y="946724"/>
                  </a:lnTo>
                  <a:lnTo>
                    <a:pt x="0" y="9467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7" name="Group 17"/>
            <p:cNvGrpSpPr/>
            <p:nvPr/>
          </p:nvGrpSpPr>
          <p:grpSpPr>
            <a:xfrm>
              <a:off x="1417872" y="34620"/>
              <a:ext cx="7361462" cy="877485"/>
              <a:chOff x="0" y="0"/>
              <a:chExt cx="7361462" cy="877485"/>
            </a:xfrm>
          </p:grpSpPr>
          <p:sp>
            <p:nvSpPr>
              <p:cNvPr id="18" name="Freeform 18"/>
              <p:cNvSpPr/>
              <p:nvPr/>
            </p:nvSpPr>
            <p:spPr>
              <a:xfrm>
                <a:off x="0" y="0"/>
                <a:ext cx="7361462" cy="877485"/>
              </a:xfrm>
              <a:custGeom>
                <a:avLst/>
                <a:gdLst/>
                <a:ahLst/>
                <a:cxnLst/>
                <a:rect l="l" t="t" r="r" b="b"/>
                <a:pathLst>
                  <a:path w="7361462" h="877485">
                    <a:moveTo>
                      <a:pt x="0" y="0"/>
                    </a:moveTo>
                    <a:lnTo>
                      <a:pt x="7361462" y="0"/>
                    </a:lnTo>
                    <a:lnTo>
                      <a:pt x="7361462" y="877485"/>
                    </a:lnTo>
                    <a:lnTo>
                      <a:pt x="0" y="877485"/>
                    </a:lnTo>
                    <a:close/>
                  </a:path>
                </a:pathLst>
              </a:custGeom>
              <a:solidFill>
                <a:srgbClr val="000000">
                  <a:alpha val="0"/>
                </a:srgbClr>
              </a:solidFill>
            </p:spPr>
            <p:txBody>
              <a:bodyPr/>
              <a:lstStyle/>
              <a:p>
                <a:endParaRPr lang="en-US"/>
              </a:p>
            </p:txBody>
          </p:sp>
          <p:sp>
            <p:nvSpPr>
              <p:cNvPr id="19" name="TextBox 19"/>
              <p:cNvSpPr txBox="1"/>
              <p:nvPr/>
            </p:nvSpPr>
            <p:spPr>
              <a:xfrm>
                <a:off x="0" y="0"/>
                <a:ext cx="7361462" cy="877485"/>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Create strong passwords</a:t>
                </a:r>
              </a:p>
            </p:txBody>
          </p:sp>
        </p:grpSp>
      </p:grpSp>
      <p:grpSp>
        <p:nvGrpSpPr>
          <p:cNvPr id="20" name="Group 20"/>
          <p:cNvGrpSpPr/>
          <p:nvPr/>
        </p:nvGrpSpPr>
        <p:grpSpPr>
          <a:xfrm>
            <a:off x="1139696" y="7312076"/>
            <a:ext cx="5543126" cy="658114"/>
            <a:chOff x="0" y="0"/>
            <a:chExt cx="7390835" cy="877485"/>
          </a:xfrm>
        </p:grpSpPr>
        <p:sp>
          <p:nvSpPr>
            <p:cNvPr id="21" name="Freeform 21"/>
            <p:cNvSpPr/>
            <p:nvPr/>
          </p:nvSpPr>
          <p:spPr>
            <a:xfrm>
              <a:off x="0" y="49653"/>
              <a:ext cx="841800" cy="778178"/>
            </a:xfrm>
            <a:custGeom>
              <a:avLst/>
              <a:gdLst/>
              <a:ahLst/>
              <a:cxnLst/>
              <a:rect l="l" t="t" r="r" b="b"/>
              <a:pathLst>
                <a:path w="841800" h="778178">
                  <a:moveTo>
                    <a:pt x="0" y="0"/>
                  </a:moveTo>
                  <a:lnTo>
                    <a:pt x="841800" y="0"/>
                  </a:lnTo>
                  <a:lnTo>
                    <a:pt x="841800" y="778178"/>
                  </a:lnTo>
                  <a:lnTo>
                    <a:pt x="0" y="7781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2"/>
            <p:cNvGrpSpPr/>
            <p:nvPr/>
          </p:nvGrpSpPr>
          <p:grpSpPr>
            <a:xfrm>
              <a:off x="1516576" y="0"/>
              <a:ext cx="5874259" cy="877485"/>
              <a:chOff x="0" y="0"/>
              <a:chExt cx="5874259" cy="877485"/>
            </a:xfrm>
          </p:grpSpPr>
          <p:sp>
            <p:nvSpPr>
              <p:cNvPr id="23" name="Freeform 23"/>
              <p:cNvSpPr/>
              <p:nvPr/>
            </p:nvSpPr>
            <p:spPr>
              <a:xfrm>
                <a:off x="0" y="0"/>
                <a:ext cx="5874259" cy="877485"/>
              </a:xfrm>
              <a:custGeom>
                <a:avLst/>
                <a:gdLst/>
                <a:ahLst/>
                <a:cxnLst/>
                <a:rect l="l" t="t" r="r" b="b"/>
                <a:pathLst>
                  <a:path w="5874259" h="877485">
                    <a:moveTo>
                      <a:pt x="0" y="0"/>
                    </a:moveTo>
                    <a:lnTo>
                      <a:pt x="5874259" y="0"/>
                    </a:lnTo>
                    <a:lnTo>
                      <a:pt x="5874259" y="877485"/>
                    </a:lnTo>
                    <a:lnTo>
                      <a:pt x="0" y="877485"/>
                    </a:lnTo>
                    <a:close/>
                  </a:path>
                </a:pathLst>
              </a:custGeom>
              <a:solidFill>
                <a:srgbClr val="000000">
                  <a:alpha val="0"/>
                </a:srgbClr>
              </a:solidFill>
            </p:spPr>
            <p:txBody>
              <a:bodyPr/>
              <a:lstStyle/>
              <a:p>
                <a:endParaRPr lang="en-US"/>
              </a:p>
            </p:txBody>
          </p:sp>
          <p:sp>
            <p:nvSpPr>
              <p:cNvPr id="24" name="TextBox 24"/>
              <p:cNvSpPr txBox="1"/>
              <p:nvPr/>
            </p:nvSpPr>
            <p:spPr>
              <a:xfrm>
                <a:off x="0" y="0"/>
                <a:ext cx="5874259" cy="877485"/>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Be kind online </a:t>
                </a:r>
              </a:p>
            </p:txBody>
          </p:sp>
        </p:grpSp>
      </p:grpSp>
      <p:grpSp>
        <p:nvGrpSpPr>
          <p:cNvPr id="25" name="Group 25"/>
          <p:cNvGrpSpPr/>
          <p:nvPr/>
        </p:nvGrpSpPr>
        <p:grpSpPr>
          <a:xfrm>
            <a:off x="1189588" y="8556205"/>
            <a:ext cx="6584501" cy="797087"/>
            <a:chOff x="0" y="0"/>
            <a:chExt cx="8779334" cy="1062782"/>
          </a:xfrm>
        </p:grpSpPr>
        <p:sp>
          <p:nvSpPr>
            <p:cNvPr id="26" name="Freeform 26"/>
            <p:cNvSpPr/>
            <p:nvPr/>
          </p:nvSpPr>
          <p:spPr>
            <a:xfrm>
              <a:off x="0" y="0"/>
              <a:ext cx="651939" cy="1062782"/>
            </a:xfrm>
            <a:custGeom>
              <a:avLst/>
              <a:gdLst/>
              <a:ahLst/>
              <a:cxnLst/>
              <a:rect l="l" t="t" r="r" b="b"/>
              <a:pathLst>
                <a:path w="651939" h="1062782">
                  <a:moveTo>
                    <a:pt x="0" y="0"/>
                  </a:moveTo>
                  <a:lnTo>
                    <a:pt x="651939" y="0"/>
                  </a:lnTo>
                  <a:lnTo>
                    <a:pt x="651939" y="1062782"/>
                  </a:lnTo>
                  <a:lnTo>
                    <a:pt x="0" y="1062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7" name="Group 27"/>
            <p:cNvGrpSpPr/>
            <p:nvPr/>
          </p:nvGrpSpPr>
          <p:grpSpPr>
            <a:xfrm>
              <a:off x="1505624" y="92649"/>
              <a:ext cx="7273710" cy="877485"/>
              <a:chOff x="0" y="0"/>
              <a:chExt cx="7273710" cy="877485"/>
            </a:xfrm>
          </p:grpSpPr>
          <p:sp>
            <p:nvSpPr>
              <p:cNvPr id="28" name="Freeform 28"/>
              <p:cNvSpPr/>
              <p:nvPr/>
            </p:nvSpPr>
            <p:spPr>
              <a:xfrm>
                <a:off x="0" y="0"/>
                <a:ext cx="7273710" cy="877485"/>
              </a:xfrm>
              <a:custGeom>
                <a:avLst/>
                <a:gdLst/>
                <a:ahLst/>
                <a:cxnLst/>
                <a:rect l="l" t="t" r="r" b="b"/>
                <a:pathLst>
                  <a:path w="7273710" h="877485">
                    <a:moveTo>
                      <a:pt x="0" y="0"/>
                    </a:moveTo>
                    <a:lnTo>
                      <a:pt x="7273710" y="0"/>
                    </a:lnTo>
                    <a:lnTo>
                      <a:pt x="7273710" y="877485"/>
                    </a:lnTo>
                    <a:lnTo>
                      <a:pt x="0" y="877485"/>
                    </a:lnTo>
                    <a:close/>
                  </a:path>
                </a:pathLst>
              </a:custGeom>
              <a:solidFill>
                <a:srgbClr val="000000">
                  <a:alpha val="0"/>
                </a:srgbClr>
              </a:solidFill>
            </p:spPr>
            <p:txBody>
              <a:bodyPr/>
              <a:lstStyle/>
              <a:p>
                <a:endParaRPr lang="en-US"/>
              </a:p>
            </p:txBody>
          </p:sp>
          <p:sp>
            <p:nvSpPr>
              <p:cNvPr id="29" name="TextBox 29"/>
              <p:cNvSpPr txBox="1"/>
              <p:nvPr/>
            </p:nvSpPr>
            <p:spPr>
              <a:xfrm>
                <a:off x="0" y="0"/>
                <a:ext cx="7273710" cy="877485"/>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Think before you post </a:t>
                </a:r>
              </a:p>
            </p:txBody>
          </p:sp>
        </p:grpSp>
      </p:grpSp>
      <p:grpSp>
        <p:nvGrpSpPr>
          <p:cNvPr id="30" name="Group 30"/>
          <p:cNvGrpSpPr/>
          <p:nvPr/>
        </p:nvGrpSpPr>
        <p:grpSpPr>
          <a:xfrm>
            <a:off x="9591068" y="-225243"/>
            <a:ext cx="10982120" cy="10737486"/>
            <a:chOff x="0" y="0"/>
            <a:chExt cx="6328410" cy="6187440"/>
          </a:xfrm>
        </p:grpSpPr>
        <p:sp>
          <p:nvSpPr>
            <p:cNvPr id="31" name="Freeform 31"/>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13"/>
              <a:stretch>
                <a:fillRect l="-814" t="-469" r="-73743"/>
              </a:stretch>
            </a:blipFill>
          </p:spPr>
          <p:txBody>
            <a:bodyPr/>
            <a:lstStyle/>
            <a:p>
              <a:endParaRPr lang="en-US"/>
            </a:p>
          </p:txBody>
        </p:sp>
      </p:grpSp>
      <p:sp>
        <p:nvSpPr>
          <p:cNvPr id="32" name="TextBox 32"/>
          <p:cNvSpPr txBox="1"/>
          <p:nvPr/>
        </p:nvSpPr>
        <p:spPr>
          <a:xfrm>
            <a:off x="724992" y="718393"/>
            <a:ext cx="6673831" cy="794900"/>
          </a:xfrm>
          <a:prstGeom prst="rect">
            <a:avLst/>
          </a:prstGeom>
        </p:spPr>
        <p:txBody>
          <a:bodyPr lIns="0" tIns="0" rIns="0" bIns="0" rtlCol="0" anchor="t">
            <a:spAutoFit/>
          </a:bodyPr>
          <a:lstStyle/>
          <a:p>
            <a:pPr marL="0" lvl="0" indent="0" algn="l">
              <a:lnSpc>
                <a:spcPts val="5696"/>
              </a:lnSpc>
              <a:spcBef>
                <a:spcPct val="0"/>
              </a:spcBef>
            </a:pPr>
            <a:r>
              <a:rPr lang="en-US" sz="6400">
                <a:solidFill>
                  <a:srgbClr val="00B0F0"/>
                </a:solidFill>
                <a:latin typeface="Bobby Jones"/>
                <a:ea typeface="Bobby Jones"/>
                <a:cs typeface="Bobby Jones"/>
                <a:sym typeface="Bobby Jones"/>
              </a:rPr>
              <a:t>digital footprint </a:t>
            </a:r>
          </a:p>
        </p:txBody>
      </p:sp>
      <p:sp>
        <p:nvSpPr>
          <p:cNvPr id="33" name="Freeform 33"/>
          <p:cNvSpPr/>
          <p:nvPr/>
        </p:nvSpPr>
        <p:spPr>
          <a:xfrm rot="-426989">
            <a:off x="738956" y="1598580"/>
            <a:ext cx="1396269" cy="312257"/>
          </a:xfrm>
          <a:custGeom>
            <a:avLst/>
            <a:gdLst/>
            <a:ahLst/>
            <a:cxnLst/>
            <a:rect l="l" t="t" r="r" b="b"/>
            <a:pathLst>
              <a:path w="1396269" h="312257">
                <a:moveTo>
                  <a:pt x="0" y="0"/>
                </a:moveTo>
                <a:lnTo>
                  <a:pt x="1396269" y="0"/>
                </a:lnTo>
                <a:lnTo>
                  <a:pt x="1396269" y="312257"/>
                </a:lnTo>
                <a:lnTo>
                  <a:pt x="0" y="3122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421490"/>
            <a:ext cx="15333556" cy="6556078"/>
            <a:chOff x="0" y="0"/>
            <a:chExt cx="20444742" cy="8741438"/>
          </a:xfrm>
        </p:grpSpPr>
        <p:sp>
          <p:nvSpPr>
            <p:cNvPr id="3" name="Freeform 3"/>
            <p:cNvSpPr/>
            <p:nvPr/>
          </p:nvSpPr>
          <p:spPr>
            <a:xfrm>
              <a:off x="0" y="0"/>
              <a:ext cx="20444741" cy="8741438"/>
            </a:xfrm>
            <a:custGeom>
              <a:avLst/>
              <a:gdLst/>
              <a:ahLst/>
              <a:cxnLst/>
              <a:rect l="l" t="t" r="r" b="b"/>
              <a:pathLst>
                <a:path w="20444741" h="8741438">
                  <a:moveTo>
                    <a:pt x="0" y="0"/>
                  </a:moveTo>
                  <a:lnTo>
                    <a:pt x="20444741" y="0"/>
                  </a:lnTo>
                  <a:lnTo>
                    <a:pt x="20444741" y="8741438"/>
                  </a:lnTo>
                  <a:lnTo>
                    <a:pt x="0" y="8741438"/>
                  </a:lnTo>
                  <a:close/>
                </a:path>
              </a:pathLst>
            </a:custGeom>
            <a:solidFill>
              <a:srgbClr val="000000">
                <a:alpha val="0"/>
              </a:srgbClr>
            </a:solidFill>
          </p:spPr>
          <p:txBody>
            <a:bodyPr/>
            <a:lstStyle/>
            <a:p>
              <a:endParaRPr lang="en-US"/>
            </a:p>
          </p:txBody>
        </p:sp>
        <p:sp>
          <p:nvSpPr>
            <p:cNvPr id="4" name="TextBox 4"/>
            <p:cNvSpPr txBox="1"/>
            <p:nvPr/>
          </p:nvSpPr>
          <p:spPr>
            <a:xfrm>
              <a:off x="0" y="0"/>
              <a:ext cx="20444742" cy="8741438"/>
            </a:xfrm>
            <a:prstGeom prst="rect">
              <a:avLst/>
            </a:prstGeom>
          </p:spPr>
          <p:txBody>
            <a:bodyPr lIns="0" tIns="0" rIns="0" bIns="0" rtlCol="0" anchor="ctr"/>
            <a:lstStyle/>
            <a:p>
              <a:pPr algn="ctr">
                <a:lnSpc>
                  <a:spcPts val="5279"/>
                </a:lnSpc>
              </a:pPr>
              <a:r>
                <a:rPr lang="en-US" sz="4399">
                  <a:solidFill>
                    <a:srgbClr val="000000"/>
                  </a:solidFill>
                  <a:latin typeface="DM Sans"/>
                  <a:ea typeface="DM Sans"/>
                  <a:cs typeface="DM Sans"/>
                  <a:sym typeface="DM Sans"/>
                </a:rPr>
                <a:t>“Bullying is targeted behaviour, online or offline that causes harm. The harm caused can be physical, social and/or emotional in nature. Bullying behaviour is repeated over time and involves an imbalance of power in relationships between two people or groups of people in society.”</a:t>
              </a:r>
            </a:p>
            <a:p>
              <a:pPr algn="r">
                <a:lnSpc>
                  <a:spcPts val="5279"/>
                </a:lnSpc>
              </a:pPr>
              <a:endParaRPr lang="en-US" sz="4399">
                <a:solidFill>
                  <a:srgbClr val="000000"/>
                </a:solidFill>
                <a:latin typeface="DM Sans"/>
                <a:ea typeface="DM Sans"/>
                <a:cs typeface="DM Sans"/>
                <a:sym typeface="DM Sans"/>
              </a:endParaRPr>
            </a:p>
          </p:txBody>
        </p:sp>
      </p:grpSp>
      <p:sp>
        <p:nvSpPr>
          <p:cNvPr id="5" name="TextBox 5"/>
          <p:cNvSpPr txBox="1"/>
          <p:nvPr/>
        </p:nvSpPr>
        <p:spPr>
          <a:xfrm>
            <a:off x="8477668" y="716975"/>
            <a:ext cx="9184600" cy="794900"/>
          </a:xfrm>
          <a:prstGeom prst="rect">
            <a:avLst/>
          </a:prstGeom>
        </p:spPr>
        <p:txBody>
          <a:bodyPr lIns="0" tIns="0" rIns="0" bIns="0" rtlCol="0" anchor="t">
            <a:spAutoFit/>
          </a:bodyPr>
          <a:lstStyle/>
          <a:p>
            <a:pPr marL="0" lvl="0" indent="0" algn="r">
              <a:lnSpc>
                <a:spcPts val="5696"/>
              </a:lnSpc>
              <a:spcBef>
                <a:spcPct val="0"/>
              </a:spcBef>
            </a:pPr>
            <a:r>
              <a:rPr lang="en-US" sz="6400">
                <a:solidFill>
                  <a:srgbClr val="00B0F0"/>
                </a:solidFill>
                <a:latin typeface="Bobby Jones"/>
                <a:ea typeface="Bobby Jones"/>
                <a:cs typeface="Bobby Jones"/>
                <a:sym typeface="Bobby Jones"/>
              </a:rPr>
              <a:t>WHAT IS CYBERBULLYING?</a:t>
            </a:r>
          </a:p>
        </p:txBody>
      </p:sp>
      <p:sp>
        <p:nvSpPr>
          <p:cNvPr id="6" name="Freeform 6"/>
          <p:cNvSpPr/>
          <p:nvPr/>
        </p:nvSpPr>
        <p:spPr>
          <a:xfrm rot="-426989">
            <a:off x="16121503" y="1597162"/>
            <a:ext cx="1396269" cy="312257"/>
          </a:xfrm>
          <a:custGeom>
            <a:avLst/>
            <a:gdLst/>
            <a:ahLst/>
            <a:cxnLst/>
            <a:rect l="l" t="t" r="r" b="b"/>
            <a:pathLst>
              <a:path w="1396269" h="312257">
                <a:moveTo>
                  <a:pt x="0" y="0"/>
                </a:moveTo>
                <a:lnTo>
                  <a:pt x="1396270" y="0"/>
                </a:lnTo>
                <a:lnTo>
                  <a:pt x="1396270" y="312257"/>
                </a:lnTo>
                <a:lnTo>
                  <a:pt x="0" y="312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1958394" y="8274279"/>
            <a:ext cx="19782660" cy="2721330"/>
            <a:chOff x="0" y="0"/>
            <a:chExt cx="26376879" cy="3628440"/>
          </a:xfrm>
        </p:grpSpPr>
        <p:sp>
          <p:nvSpPr>
            <p:cNvPr id="8" name="Freeform 8"/>
            <p:cNvSpPr/>
            <p:nvPr/>
          </p:nvSpPr>
          <p:spPr>
            <a:xfrm>
              <a:off x="0" y="0"/>
              <a:ext cx="26376880" cy="3628440"/>
            </a:xfrm>
            <a:custGeom>
              <a:avLst/>
              <a:gdLst/>
              <a:ahLst/>
              <a:cxnLst/>
              <a:rect l="l" t="t" r="r" b="b"/>
              <a:pathLst>
                <a:path w="26376880" h="3628440">
                  <a:moveTo>
                    <a:pt x="0" y="0"/>
                  </a:moveTo>
                  <a:lnTo>
                    <a:pt x="26376880" y="0"/>
                  </a:lnTo>
                  <a:lnTo>
                    <a:pt x="26376880" y="3628440"/>
                  </a:lnTo>
                  <a:lnTo>
                    <a:pt x="0" y="3628440"/>
                  </a:lnTo>
                  <a:close/>
                </a:path>
              </a:pathLst>
            </a:custGeom>
            <a:solidFill>
              <a:srgbClr val="000000">
                <a:alpha val="0"/>
              </a:srgbClr>
            </a:solidFill>
          </p:spPr>
          <p:txBody>
            <a:bodyPr/>
            <a:lstStyle/>
            <a:p>
              <a:endParaRPr lang="en-US"/>
            </a:p>
          </p:txBody>
        </p:sp>
        <p:sp>
          <p:nvSpPr>
            <p:cNvPr id="9" name="TextBox 9"/>
            <p:cNvSpPr txBox="1"/>
            <p:nvPr/>
          </p:nvSpPr>
          <p:spPr>
            <a:xfrm>
              <a:off x="0" y="0"/>
              <a:ext cx="26376879" cy="3628440"/>
            </a:xfrm>
            <a:prstGeom prst="rect">
              <a:avLst/>
            </a:prstGeom>
          </p:spPr>
          <p:txBody>
            <a:bodyPr lIns="0" tIns="0" rIns="0" bIns="0" rtlCol="0" anchor="ctr"/>
            <a:lstStyle/>
            <a:p>
              <a:pPr algn="r">
                <a:lnSpc>
                  <a:spcPts val="3240"/>
                </a:lnSpc>
              </a:pPr>
              <a:r>
                <a:rPr lang="en-US" sz="2700">
                  <a:solidFill>
                    <a:srgbClr val="000000"/>
                  </a:solidFill>
                  <a:latin typeface="DM Sans"/>
                  <a:ea typeface="DM Sans"/>
                  <a:cs typeface="DM Sans"/>
                  <a:sym typeface="DM Sans"/>
                </a:rPr>
                <a:t>Definition of bullying behaviour as outlined in Cineáltas: Action Plan on Bullying</a:t>
              </a:r>
            </a:p>
            <a:p>
              <a:pPr algn="r">
                <a:lnSpc>
                  <a:spcPts val="4079"/>
                </a:lnSpc>
              </a:pPr>
              <a:endParaRPr lang="en-US" sz="2700">
                <a:solidFill>
                  <a:srgbClr val="000000"/>
                </a:solidFill>
                <a:latin typeface="DM Sans"/>
                <a:ea typeface="DM Sans"/>
                <a:cs typeface="DM Sans"/>
                <a:sym typeface="DM Sans"/>
              </a:endParaRPr>
            </a:p>
            <a:p>
              <a:pPr algn="r">
                <a:lnSpc>
                  <a:spcPts val="3960"/>
                </a:lnSpc>
              </a:pPr>
              <a:endParaRPr lang="en-US" sz="2700">
                <a:solidFill>
                  <a:srgbClr val="000000"/>
                </a:solidFill>
                <a:latin typeface="DM Sans"/>
                <a:ea typeface="DM Sans"/>
                <a:cs typeface="DM Sans"/>
                <a:sym typeface="DM Sans"/>
              </a:endParaRPr>
            </a:p>
          </p:txBody>
        </p:sp>
      </p:grpSp>
      <p:sp>
        <p:nvSpPr>
          <p:cNvPr id="10" name="Freeform 10"/>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5"/>
            <a:stretch>
              <a:fillRect/>
            </a:stretch>
          </a:blipFill>
        </p:spPr>
        <p:txBody>
          <a:bodyPr/>
          <a:lstStyle/>
          <a:p>
            <a:endParaRPr lang="en-US"/>
          </a:p>
        </p:txBody>
      </p:sp>
      <p:sp>
        <p:nvSpPr>
          <p:cNvPr id="11" name="Freeform 11"/>
          <p:cNvSpPr/>
          <p:nvPr/>
        </p:nvSpPr>
        <p:spPr>
          <a:xfrm>
            <a:off x="663657" y="8528505"/>
            <a:ext cx="2818951" cy="1106438"/>
          </a:xfrm>
          <a:custGeom>
            <a:avLst/>
            <a:gdLst/>
            <a:ahLst/>
            <a:cxnLst/>
            <a:rect l="l" t="t" r="r" b="b"/>
            <a:pathLst>
              <a:path w="2818951" h="1106438">
                <a:moveTo>
                  <a:pt x="0" y="0"/>
                </a:moveTo>
                <a:lnTo>
                  <a:pt x="2818950" y="0"/>
                </a:lnTo>
                <a:lnTo>
                  <a:pt x="2818950" y="1106439"/>
                </a:lnTo>
                <a:lnTo>
                  <a:pt x="0" y="1106439"/>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7067859" y="9642461"/>
            <a:ext cx="1234762" cy="660672"/>
            <a:chOff x="0" y="0"/>
            <a:chExt cx="1646349" cy="880896"/>
          </a:xfrm>
        </p:grpSpPr>
        <p:sp>
          <p:nvSpPr>
            <p:cNvPr id="3" name="Freeform 3"/>
            <p:cNvSpPr/>
            <p:nvPr/>
          </p:nvSpPr>
          <p:spPr>
            <a:xfrm>
              <a:off x="0" y="-508"/>
              <a:ext cx="1647317" cy="881380"/>
            </a:xfrm>
            <a:custGeom>
              <a:avLst/>
              <a:gdLst/>
              <a:ahLst/>
              <a:cxnLst/>
              <a:rect l="l" t="t" r="r" b="b"/>
              <a:pathLst>
                <a:path w="1647317" h="881380">
                  <a:moveTo>
                    <a:pt x="25400" y="13335"/>
                  </a:moveTo>
                  <a:lnTo>
                    <a:pt x="25400" y="868680"/>
                  </a:lnTo>
                  <a:lnTo>
                    <a:pt x="12700" y="868680"/>
                  </a:lnTo>
                  <a:lnTo>
                    <a:pt x="12700" y="855980"/>
                  </a:lnTo>
                  <a:lnTo>
                    <a:pt x="1633601" y="855980"/>
                  </a:lnTo>
                  <a:lnTo>
                    <a:pt x="1633601" y="868680"/>
                  </a:lnTo>
                  <a:lnTo>
                    <a:pt x="1627632" y="879856"/>
                  </a:lnTo>
                  <a:lnTo>
                    <a:pt x="6731" y="24511"/>
                  </a:lnTo>
                  <a:lnTo>
                    <a:pt x="12700" y="13335"/>
                  </a:lnTo>
                  <a:lnTo>
                    <a:pt x="25400" y="13335"/>
                  </a:lnTo>
                  <a:moveTo>
                    <a:pt x="0" y="13335"/>
                  </a:moveTo>
                  <a:cubicBezTo>
                    <a:pt x="0" y="8890"/>
                    <a:pt x="2286" y="4699"/>
                    <a:pt x="6096" y="2413"/>
                  </a:cubicBezTo>
                  <a:cubicBezTo>
                    <a:pt x="9906" y="127"/>
                    <a:pt x="14605" y="0"/>
                    <a:pt x="18542" y="2032"/>
                  </a:cubicBezTo>
                  <a:lnTo>
                    <a:pt x="1639570" y="857504"/>
                  </a:lnTo>
                  <a:cubicBezTo>
                    <a:pt x="1644777" y="860171"/>
                    <a:pt x="1647317" y="866140"/>
                    <a:pt x="1645920" y="871728"/>
                  </a:cubicBezTo>
                  <a:cubicBezTo>
                    <a:pt x="1644523" y="877316"/>
                    <a:pt x="1639443" y="881380"/>
                    <a:pt x="1633601" y="881380"/>
                  </a:cubicBezTo>
                  <a:lnTo>
                    <a:pt x="12700" y="881380"/>
                  </a:lnTo>
                  <a:cubicBezTo>
                    <a:pt x="5715" y="881380"/>
                    <a:pt x="0" y="875665"/>
                    <a:pt x="0" y="868680"/>
                  </a:cubicBezTo>
                  <a:lnTo>
                    <a:pt x="0" y="13335"/>
                  </a:lnTo>
                  <a:close/>
                </a:path>
              </a:pathLst>
            </a:custGeom>
            <a:solidFill>
              <a:srgbClr val="EFEFEF"/>
            </a:solidFill>
          </p:spPr>
          <p:txBody>
            <a:bodyPr/>
            <a:lstStyle/>
            <a:p>
              <a:endParaRPr lang="en-US"/>
            </a:p>
          </p:txBody>
        </p:sp>
      </p:grpSp>
      <p:grpSp>
        <p:nvGrpSpPr>
          <p:cNvPr id="4" name="Group 4"/>
          <p:cNvGrpSpPr/>
          <p:nvPr/>
        </p:nvGrpSpPr>
        <p:grpSpPr>
          <a:xfrm>
            <a:off x="18398468" y="9499702"/>
            <a:ext cx="1097400" cy="787200"/>
            <a:chOff x="0" y="0"/>
            <a:chExt cx="1463200" cy="1049600"/>
          </a:xfrm>
        </p:grpSpPr>
        <p:sp>
          <p:nvSpPr>
            <p:cNvPr id="5" name="Freeform 5"/>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6" name="TextBox 6"/>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12</a:t>
              </a:r>
            </a:p>
          </p:txBody>
        </p:sp>
      </p:grpSp>
      <p:grpSp>
        <p:nvGrpSpPr>
          <p:cNvPr id="7" name="Group 7"/>
          <p:cNvGrpSpPr/>
          <p:nvPr/>
        </p:nvGrpSpPr>
        <p:grpSpPr>
          <a:xfrm>
            <a:off x="18398468" y="9499702"/>
            <a:ext cx="1097400" cy="787200"/>
            <a:chOff x="0" y="0"/>
            <a:chExt cx="1463200" cy="1049600"/>
          </a:xfrm>
        </p:grpSpPr>
        <p:sp>
          <p:nvSpPr>
            <p:cNvPr id="8" name="Freeform 8"/>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9" name="TextBox 9"/>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12</a:t>
              </a:r>
            </a:p>
          </p:txBody>
        </p:sp>
      </p:grpSp>
      <p:grpSp>
        <p:nvGrpSpPr>
          <p:cNvPr id="10" name="Group 10"/>
          <p:cNvGrpSpPr/>
          <p:nvPr/>
        </p:nvGrpSpPr>
        <p:grpSpPr>
          <a:xfrm>
            <a:off x="1028700" y="2733253"/>
            <a:ext cx="15674539" cy="5602529"/>
            <a:chOff x="0" y="0"/>
            <a:chExt cx="20899385" cy="7470038"/>
          </a:xfrm>
        </p:grpSpPr>
        <p:sp>
          <p:nvSpPr>
            <p:cNvPr id="11" name="Freeform 11"/>
            <p:cNvSpPr/>
            <p:nvPr/>
          </p:nvSpPr>
          <p:spPr>
            <a:xfrm>
              <a:off x="0" y="0"/>
              <a:ext cx="20899385" cy="7470039"/>
            </a:xfrm>
            <a:custGeom>
              <a:avLst/>
              <a:gdLst/>
              <a:ahLst/>
              <a:cxnLst/>
              <a:rect l="l" t="t" r="r" b="b"/>
              <a:pathLst>
                <a:path w="20899385" h="7470039">
                  <a:moveTo>
                    <a:pt x="0" y="0"/>
                  </a:moveTo>
                  <a:lnTo>
                    <a:pt x="20899385" y="0"/>
                  </a:lnTo>
                  <a:lnTo>
                    <a:pt x="20899385" y="7470039"/>
                  </a:lnTo>
                  <a:lnTo>
                    <a:pt x="0" y="7470039"/>
                  </a:lnTo>
                  <a:close/>
                </a:path>
              </a:pathLst>
            </a:custGeom>
            <a:solidFill>
              <a:srgbClr val="000000">
                <a:alpha val="0"/>
              </a:srgbClr>
            </a:solidFill>
          </p:spPr>
          <p:txBody>
            <a:bodyPr/>
            <a:lstStyle/>
            <a:p>
              <a:endParaRPr lang="en-US"/>
            </a:p>
          </p:txBody>
        </p:sp>
        <p:sp>
          <p:nvSpPr>
            <p:cNvPr id="12" name="TextBox 12"/>
            <p:cNvSpPr txBox="1"/>
            <p:nvPr/>
          </p:nvSpPr>
          <p:spPr>
            <a:xfrm>
              <a:off x="0" y="-76200"/>
              <a:ext cx="20899385" cy="7546238"/>
            </a:xfrm>
            <a:prstGeom prst="rect">
              <a:avLst/>
            </a:prstGeom>
          </p:spPr>
          <p:txBody>
            <a:bodyPr lIns="0" tIns="0" rIns="0" bIns="0" rtlCol="0" anchor="t"/>
            <a:lstStyle/>
            <a:p>
              <a:pPr algn="just">
                <a:lnSpc>
                  <a:spcPts val="4828"/>
                </a:lnSpc>
              </a:pPr>
              <a:r>
                <a:rPr lang="en-US" sz="3400">
                  <a:solidFill>
                    <a:srgbClr val="000000"/>
                  </a:solidFill>
                  <a:latin typeface="DM Sans"/>
                  <a:ea typeface="DM Sans"/>
                  <a:cs typeface="DM Sans"/>
                  <a:sym typeface="DM Sans"/>
                </a:rPr>
                <a:t>Your 14 year old daughter comes to you and tells you that she is upset and doesn’t want to go into school tomorrow. She says that she is being excluded from group chats her classmates use to share jokes and make plans for the weekend. </a:t>
              </a:r>
            </a:p>
            <a:p>
              <a:pPr algn="just">
                <a:lnSpc>
                  <a:spcPts val="4828"/>
                </a:lnSpc>
              </a:pPr>
              <a:r>
                <a:rPr lang="en-US" sz="3400">
                  <a:solidFill>
                    <a:srgbClr val="000000"/>
                  </a:solidFill>
                  <a:latin typeface="DM Sans"/>
                  <a:ea typeface="DM Sans"/>
                  <a:cs typeface="DM Sans"/>
                  <a:sym typeface="DM Sans"/>
                </a:rPr>
                <a:t>She has been told that rumours are being spread about her in the chat and that some children have photo shopped her face onto faces of photos of animals and obese adults and were posting them alongside nasty comments about her appearance. </a:t>
              </a:r>
            </a:p>
            <a:p>
              <a:pPr algn="l">
                <a:lnSpc>
                  <a:spcPts val="4686"/>
                </a:lnSpc>
              </a:pPr>
              <a:endParaRPr lang="en-US" sz="3400">
                <a:solidFill>
                  <a:srgbClr val="000000"/>
                </a:solidFill>
                <a:latin typeface="DM Sans"/>
                <a:ea typeface="DM Sans"/>
                <a:cs typeface="DM Sans"/>
                <a:sym typeface="DM Sans"/>
              </a:endParaRPr>
            </a:p>
          </p:txBody>
        </p:sp>
      </p:grpSp>
      <p:grpSp>
        <p:nvGrpSpPr>
          <p:cNvPr id="13" name="Group 13"/>
          <p:cNvGrpSpPr/>
          <p:nvPr/>
        </p:nvGrpSpPr>
        <p:grpSpPr>
          <a:xfrm>
            <a:off x="15282348" y="374907"/>
            <a:ext cx="2402892" cy="703884"/>
            <a:chOff x="0" y="0"/>
            <a:chExt cx="3203856" cy="938512"/>
          </a:xfrm>
        </p:grpSpPr>
        <p:sp>
          <p:nvSpPr>
            <p:cNvPr id="14" name="Freeform 14"/>
            <p:cNvSpPr/>
            <p:nvPr/>
          </p:nvSpPr>
          <p:spPr>
            <a:xfrm>
              <a:off x="0" y="0"/>
              <a:ext cx="3203856" cy="938512"/>
            </a:xfrm>
            <a:custGeom>
              <a:avLst/>
              <a:gdLst/>
              <a:ahLst/>
              <a:cxnLst/>
              <a:rect l="l" t="t" r="r" b="b"/>
              <a:pathLst>
                <a:path w="3203856" h="938512">
                  <a:moveTo>
                    <a:pt x="0" y="0"/>
                  </a:moveTo>
                  <a:lnTo>
                    <a:pt x="3203856" y="0"/>
                  </a:lnTo>
                  <a:lnTo>
                    <a:pt x="3203856" y="938512"/>
                  </a:lnTo>
                  <a:lnTo>
                    <a:pt x="0" y="938512"/>
                  </a:lnTo>
                  <a:close/>
                </a:path>
              </a:pathLst>
            </a:custGeom>
            <a:solidFill>
              <a:srgbClr val="000000">
                <a:alpha val="0"/>
              </a:srgbClr>
            </a:solidFill>
          </p:spPr>
          <p:txBody>
            <a:bodyPr/>
            <a:lstStyle/>
            <a:p>
              <a:endParaRPr lang="en-US"/>
            </a:p>
          </p:txBody>
        </p:sp>
        <p:sp>
          <p:nvSpPr>
            <p:cNvPr id="15" name="TextBox 15"/>
            <p:cNvSpPr txBox="1"/>
            <p:nvPr/>
          </p:nvSpPr>
          <p:spPr>
            <a:xfrm>
              <a:off x="0" y="0"/>
              <a:ext cx="3203856"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ACTIVITY: </a:t>
              </a:r>
            </a:p>
          </p:txBody>
        </p:sp>
      </p:grpSp>
      <p:sp>
        <p:nvSpPr>
          <p:cNvPr id="16" name="Freeform 16"/>
          <p:cNvSpPr/>
          <p:nvPr/>
        </p:nvSpPr>
        <p:spPr>
          <a:xfrm rot="-426989">
            <a:off x="16005980" y="1910044"/>
            <a:ext cx="1396269" cy="312257"/>
          </a:xfrm>
          <a:custGeom>
            <a:avLst/>
            <a:gdLst/>
            <a:ahLst/>
            <a:cxnLst/>
            <a:rect l="l" t="t" r="r" b="b"/>
            <a:pathLst>
              <a:path w="1396269" h="312257">
                <a:moveTo>
                  <a:pt x="0" y="0"/>
                </a:moveTo>
                <a:lnTo>
                  <a:pt x="1396270" y="0"/>
                </a:lnTo>
                <a:lnTo>
                  <a:pt x="1396270" y="312256"/>
                </a:lnTo>
                <a:lnTo>
                  <a:pt x="0" y="312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17"/>
          <p:cNvSpPr txBox="1"/>
          <p:nvPr/>
        </p:nvSpPr>
        <p:spPr>
          <a:xfrm>
            <a:off x="9908336" y="1199273"/>
            <a:ext cx="7759125" cy="625483"/>
          </a:xfrm>
          <a:prstGeom prst="rect">
            <a:avLst/>
          </a:prstGeom>
        </p:spPr>
        <p:txBody>
          <a:bodyPr lIns="0" tIns="0" rIns="0" bIns="0" rtlCol="0" anchor="t">
            <a:spAutoFit/>
          </a:bodyPr>
          <a:lstStyle/>
          <a:p>
            <a:pPr marL="0" lvl="0" indent="0" algn="l">
              <a:lnSpc>
                <a:spcPts val="4450"/>
              </a:lnSpc>
              <a:spcBef>
                <a:spcPct val="0"/>
              </a:spcBef>
            </a:pPr>
            <a:r>
              <a:rPr lang="en-US" sz="5000">
                <a:solidFill>
                  <a:srgbClr val="00B0F0"/>
                </a:solidFill>
                <a:latin typeface="Bobby Jones"/>
                <a:ea typeface="Bobby Jones"/>
                <a:cs typeface="Bobby Jones"/>
                <a:sym typeface="Bobby Jones"/>
              </a:rPr>
              <a:t>dealing with cyberbullying</a:t>
            </a:r>
          </a:p>
        </p:txBody>
      </p:sp>
      <p:grpSp>
        <p:nvGrpSpPr>
          <p:cNvPr id="18" name="Group 18"/>
          <p:cNvGrpSpPr/>
          <p:nvPr/>
        </p:nvGrpSpPr>
        <p:grpSpPr>
          <a:xfrm>
            <a:off x="1290621" y="7981526"/>
            <a:ext cx="500736" cy="856968"/>
            <a:chOff x="0" y="0"/>
            <a:chExt cx="667649" cy="1142624"/>
          </a:xfrm>
        </p:grpSpPr>
        <p:sp>
          <p:nvSpPr>
            <p:cNvPr id="19" name="Freeform 19"/>
            <p:cNvSpPr/>
            <p:nvPr/>
          </p:nvSpPr>
          <p:spPr>
            <a:xfrm>
              <a:off x="0" y="0"/>
              <a:ext cx="667649" cy="1142624"/>
            </a:xfrm>
            <a:custGeom>
              <a:avLst/>
              <a:gdLst/>
              <a:ahLst/>
              <a:cxnLst/>
              <a:rect l="l" t="t" r="r" b="b"/>
              <a:pathLst>
                <a:path w="667649" h="1142624">
                  <a:moveTo>
                    <a:pt x="0" y="0"/>
                  </a:moveTo>
                  <a:lnTo>
                    <a:pt x="667649" y="0"/>
                  </a:lnTo>
                  <a:lnTo>
                    <a:pt x="667649" y="1142624"/>
                  </a:lnTo>
                  <a:lnTo>
                    <a:pt x="0" y="1142624"/>
                  </a:lnTo>
                  <a:close/>
                </a:path>
              </a:pathLst>
            </a:custGeom>
            <a:solidFill>
              <a:srgbClr val="000000">
                <a:alpha val="0"/>
              </a:srgbClr>
            </a:solidFill>
          </p:spPr>
          <p:txBody>
            <a:bodyPr/>
            <a:lstStyle/>
            <a:p>
              <a:endParaRPr lang="en-US"/>
            </a:p>
          </p:txBody>
        </p:sp>
        <p:sp>
          <p:nvSpPr>
            <p:cNvPr id="20" name="TextBox 20"/>
            <p:cNvSpPr txBox="1"/>
            <p:nvPr/>
          </p:nvSpPr>
          <p:spPr>
            <a:xfrm>
              <a:off x="0" y="-123825"/>
              <a:ext cx="667649" cy="1266449"/>
            </a:xfrm>
            <a:prstGeom prst="rect">
              <a:avLst/>
            </a:prstGeom>
          </p:spPr>
          <p:txBody>
            <a:bodyPr lIns="0" tIns="0" rIns="0" bIns="0" rtlCol="0" anchor="t"/>
            <a:lstStyle/>
            <a:p>
              <a:pPr algn="l">
                <a:lnSpc>
                  <a:spcPts val="5851"/>
                </a:lnSpc>
              </a:pPr>
              <a:endParaRPr/>
            </a:p>
          </p:txBody>
        </p:sp>
      </p:grpSp>
      <p:grpSp>
        <p:nvGrpSpPr>
          <p:cNvPr id="21" name="Group 21"/>
          <p:cNvGrpSpPr/>
          <p:nvPr/>
        </p:nvGrpSpPr>
        <p:grpSpPr>
          <a:xfrm>
            <a:off x="1370510" y="8467878"/>
            <a:ext cx="372514" cy="637527"/>
            <a:chOff x="0" y="0"/>
            <a:chExt cx="667649" cy="1142624"/>
          </a:xfrm>
        </p:grpSpPr>
        <p:sp>
          <p:nvSpPr>
            <p:cNvPr id="22" name="Freeform 22"/>
            <p:cNvSpPr/>
            <p:nvPr/>
          </p:nvSpPr>
          <p:spPr>
            <a:xfrm>
              <a:off x="0" y="0"/>
              <a:ext cx="667649" cy="1142624"/>
            </a:xfrm>
            <a:custGeom>
              <a:avLst/>
              <a:gdLst/>
              <a:ahLst/>
              <a:cxnLst/>
              <a:rect l="l" t="t" r="r" b="b"/>
              <a:pathLst>
                <a:path w="667649" h="1142624">
                  <a:moveTo>
                    <a:pt x="0" y="0"/>
                  </a:moveTo>
                  <a:lnTo>
                    <a:pt x="667649" y="0"/>
                  </a:lnTo>
                  <a:lnTo>
                    <a:pt x="667649" y="1142624"/>
                  </a:lnTo>
                  <a:lnTo>
                    <a:pt x="0" y="1142624"/>
                  </a:lnTo>
                  <a:close/>
                </a:path>
              </a:pathLst>
            </a:custGeom>
            <a:solidFill>
              <a:srgbClr val="000000">
                <a:alpha val="0"/>
              </a:srgbClr>
            </a:solidFill>
          </p:spPr>
          <p:txBody>
            <a:bodyPr/>
            <a:lstStyle/>
            <a:p>
              <a:endParaRPr lang="en-US"/>
            </a:p>
          </p:txBody>
        </p:sp>
        <p:sp>
          <p:nvSpPr>
            <p:cNvPr id="23" name="TextBox 23"/>
            <p:cNvSpPr txBox="1"/>
            <p:nvPr/>
          </p:nvSpPr>
          <p:spPr>
            <a:xfrm>
              <a:off x="0" y="-123825"/>
              <a:ext cx="667649" cy="1266449"/>
            </a:xfrm>
            <a:prstGeom prst="rect">
              <a:avLst/>
            </a:prstGeom>
          </p:spPr>
          <p:txBody>
            <a:bodyPr lIns="0" tIns="0" rIns="0" bIns="0" rtlCol="0" anchor="t"/>
            <a:lstStyle/>
            <a:p>
              <a:pPr algn="l">
                <a:lnSpc>
                  <a:spcPts val="5851"/>
                </a:lnSpc>
              </a:pPr>
              <a:endParaRPr/>
            </a:p>
          </p:txBody>
        </p:sp>
      </p:grpSp>
      <p:grpSp>
        <p:nvGrpSpPr>
          <p:cNvPr id="24" name="Group 24"/>
          <p:cNvGrpSpPr/>
          <p:nvPr/>
        </p:nvGrpSpPr>
        <p:grpSpPr>
          <a:xfrm>
            <a:off x="1028700" y="8335782"/>
            <a:ext cx="10945912" cy="1428544"/>
            <a:chOff x="0" y="0"/>
            <a:chExt cx="18655509" cy="2434718"/>
          </a:xfrm>
        </p:grpSpPr>
        <p:sp>
          <p:nvSpPr>
            <p:cNvPr id="25" name="Freeform 25"/>
            <p:cNvSpPr/>
            <p:nvPr/>
          </p:nvSpPr>
          <p:spPr>
            <a:xfrm>
              <a:off x="0" y="0"/>
              <a:ext cx="18655509" cy="2434718"/>
            </a:xfrm>
            <a:custGeom>
              <a:avLst/>
              <a:gdLst/>
              <a:ahLst/>
              <a:cxnLst/>
              <a:rect l="l" t="t" r="r" b="b"/>
              <a:pathLst>
                <a:path w="18655509" h="2434718">
                  <a:moveTo>
                    <a:pt x="18531049" y="2434718"/>
                  </a:moveTo>
                  <a:lnTo>
                    <a:pt x="124460" y="2434718"/>
                  </a:lnTo>
                  <a:cubicBezTo>
                    <a:pt x="55880" y="2434718"/>
                    <a:pt x="0" y="2378838"/>
                    <a:pt x="0" y="2310258"/>
                  </a:cubicBezTo>
                  <a:lnTo>
                    <a:pt x="0" y="124460"/>
                  </a:lnTo>
                  <a:cubicBezTo>
                    <a:pt x="0" y="55880"/>
                    <a:pt x="55880" y="0"/>
                    <a:pt x="124460" y="0"/>
                  </a:cubicBezTo>
                  <a:lnTo>
                    <a:pt x="18531050" y="0"/>
                  </a:lnTo>
                  <a:cubicBezTo>
                    <a:pt x="18599629" y="0"/>
                    <a:pt x="18655509" y="55880"/>
                    <a:pt x="18655509" y="124460"/>
                  </a:cubicBezTo>
                  <a:lnTo>
                    <a:pt x="18655509" y="2310258"/>
                  </a:lnTo>
                  <a:cubicBezTo>
                    <a:pt x="18655509" y="2378838"/>
                    <a:pt x="18599629" y="2434718"/>
                    <a:pt x="18531050" y="2434718"/>
                  </a:cubicBezTo>
                  <a:close/>
                </a:path>
              </a:pathLst>
            </a:custGeom>
            <a:solidFill>
              <a:srgbClr val="EDFFEA"/>
            </a:solidFill>
          </p:spPr>
          <p:txBody>
            <a:bodyPr/>
            <a:lstStyle/>
            <a:p>
              <a:endParaRPr lang="en-US"/>
            </a:p>
          </p:txBody>
        </p:sp>
      </p:grpSp>
      <p:grpSp>
        <p:nvGrpSpPr>
          <p:cNvPr id="26" name="Group 26"/>
          <p:cNvGrpSpPr/>
          <p:nvPr/>
        </p:nvGrpSpPr>
        <p:grpSpPr>
          <a:xfrm>
            <a:off x="2746583" y="8515503"/>
            <a:ext cx="10697607" cy="838047"/>
            <a:chOff x="0" y="0"/>
            <a:chExt cx="14263476" cy="1117396"/>
          </a:xfrm>
        </p:grpSpPr>
        <p:sp>
          <p:nvSpPr>
            <p:cNvPr id="27" name="Freeform 27"/>
            <p:cNvSpPr/>
            <p:nvPr/>
          </p:nvSpPr>
          <p:spPr>
            <a:xfrm>
              <a:off x="0" y="0"/>
              <a:ext cx="14263477" cy="1117396"/>
            </a:xfrm>
            <a:custGeom>
              <a:avLst/>
              <a:gdLst/>
              <a:ahLst/>
              <a:cxnLst/>
              <a:rect l="l" t="t" r="r" b="b"/>
              <a:pathLst>
                <a:path w="14263477" h="1117396">
                  <a:moveTo>
                    <a:pt x="0" y="0"/>
                  </a:moveTo>
                  <a:lnTo>
                    <a:pt x="14263477" y="0"/>
                  </a:lnTo>
                  <a:lnTo>
                    <a:pt x="14263477" y="1117396"/>
                  </a:lnTo>
                  <a:lnTo>
                    <a:pt x="0" y="1117396"/>
                  </a:lnTo>
                  <a:close/>
                </a:path>
              </a:pathLst>
            </a:custGeom>
            <a:solidFill>
              <a:srgbClr val="000000">
                <a:alpha val="0"/>
              </a:srgbClr>
            </a:solidFill>
          </p:spPr>
          <p:txBody>
            <a:bodyPr/>
            <a:lstStyle/>
            <a:p>
              <a:endParaRPr lang="en-US"/>
            </a:p>
          </p:txBody>
        </p:sp>
        <p:sp>
          <p:nvSpPr>
            <p:cNvPr id="28" name="TextBox 28"/>
            <p:cNvSpPr txBox="1"/>
            <p:nvPr/>
          </p:nvSpPr>
          <p:spPr>
            <a:xfrm>
              <a:off x="0" y="-66675"/>
              <a:ext cx="14263476" cy="1184071"/>
            </a:xfrm>
            <a:prstGeom prst="rect">
              <a:avLst/>
            </a:prstGeom>
          </p:spPr>
          <p:txBody>
            <a:bodyPr lIns="0" tIns="0" rIns="0" bIns="0" rtlCol="0" anchor="t"/>
            <a:lstStyle/>
            <a:p>
              <a:pPr algn="l">
                <a:lnSpc>
                  <a:spcPts val="5459"/>
                </a:lnSpc>
              </a:pPr>
              <a:r>
                <a:rPr lang="en-US" sz="3899" i="1">
                  <a:solidFill>
                    <a:srgbClr val="000000"/>
                  </a:solidFill>
                  <a:latin typeface="DM Sans Italics"/>
                  <a:ea typeface="DM Sans Italics"/>
                  <a:cs typeface="DM Sans Italics"/>
                  <a:sym typeface="DM Sans Italics"/>
                </a:rPr>
                <a:t>How do you think you should respond?</a:t>
              </a:r>
            </a:p>
          </p:txBody>
        </p:sp>
      </p:grpSp>
      <p:grpSp>
        <p:nvGrpSpPr>
          <p:cNvPr id="29" name="Group 29"/>
          <p:cNvGrpSpPr/>
          <p:nvPr/>
        </p:nvGrpSpPr>
        <p:grpSpPr>
          <a:xfrm>
            <a:off x="1028700" y="8335782"/>
            <a:ext cx="1472813" cy="1428544"/>
            <a:chOff x="0" y="0"/>
            <a:chExt cx="2510167" cy="2434718"/>
          </a:xfrm>
        </p:grpSpPr>
        <p:sp>
          <p:nvSpPr>
            <p:cNvPr id="30" name="Freeform 30"/>
            <p:cNvSpPr/>
            <p:nvPr/>
          </p:nvSpPr>
          <p:spPr>
            <a:xfrm>
              <a:off x="0" y="0"/>
              <a:ext cx="2510167" cy="2434718"/>
            </a:xfrm>
            <a:custGeom>
              <a:avLst/>
              <a:gdLst/>
              <a:ahLst/>
              <a:cxnLst/>
              <a:rect l="l" t="t" r="r" b="b"/>
              <a:pathLst>
                <a:path w="2510167" h="2434718">
                  <a:moveTo>
                    <a:pt x="2385707" y="2434718"/>
                  </a:moveTo>
                  <a:lnTo>
                    <a:pt x="124460" y="2434718"/>
                  </a:lnTo>
                  <a:cubicBezTo>
                    <a:pt x="55880" y="2434718"/>
                    <a:pt x="0" y="2378838"/>
                    <a:pt x="0" y="2310258"/>
                  </a:cubicBezTo>
                  <a:lnTo>
                    <a:pt x="0" y="124460"/>
                  </a:lnTo>
                  <a:cubicBezTo>
                    <a:pt x="0" y="55880"/>
                    <a:pt x="55880" y="0"/>
                    <a:pt x="124460" y="0"/>
                  </a:cubicBezTo>
                  <a:lnTo>
                    <a:pt x="2385707" y="0"/>
                  </a:lnTo>
                  <a:cubicBezTo>
                    <a:pt x="2454287" y="0"/>
                    <a:pt x="2510167" y="55880"/>
                    <a:pt x="2510167" y="124460"/>
                  </a:cubicBezTo>
                  <a:lnTo>
                    <a:pt x="2510167" y="2310258"/>
                  </a:lnTo>
                  <a:cubicBezTo>
                    <a:pt x="2510167" y="2378838"/>
                    <a:pt x="2454287" y="2434718"/>
                    <a:pt x="2385707" y="2434718"/>
                  </a:cubicBezTo>
                  <a:close/>
                </a:path>
              </a:pathLst>
            </a:custGeom>
            <a:solidFill>
              <a:srgbClr val="43C466"/>
            </a:solidFill>
          </p:spPr>
          <p:txBody>
            <a:bodyPr/>
            <a:lstStyle/>
            <a:p>
              <a:endParaRPr lang="en-US"/>
            </a:p>
          </p:txBody>
        </p:sp>
      </p:grpSp>
      <p:sp>
        <p:nvSpPr>
          <p:cNvPr id="31" name="Freeform 31"/>
          <p:cNvSpPr/>
          <p:nvPr/>
        </p:nvSpPr>
        <p:spPr>
          <a:xfrm>
            <a:off x="1393320" y="8460767"/>
            <a:ext cx="743572" cy="1178573"/>
          </a:xfrm>
          <a:custGeom>
            <a:avLst/>
            <a:gdLst/>
            <a:ahLst/>
            <a:cxnLst/>
            <a:rect l="l" t="t" r="r" b="b"/>
            <a:pathLst>
              <a:path w="743572" h="1178573">
                <a:moveTo>
                  <a:pt x="0" y="0"/>
                </a:moveTo>
                <a:lnTo>
                  <a:pt x="743572" y="0"/>
                </a:lnTo>
                <a:lnTo>
                  <a:pt x="743572" y="1178573"/>
                </a:lnTo>
                <a:lnTo>
                  <a:pt x="0" y="11785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32"/>
          <p:cNvSpPr/>
          <p:nvPr/>
        </p:nvSpPr>
        <p:spPr>
          <a:xfrm rot="8340849">
            <a:off x="16240431" y="6776484"/>
            <a:ext cx="2854061" cy="2934081"/>
          </a:xfrm>
          <a:custGeom>
            <a:avLst/>
            <a:gdLst/>
            <a:ahLst/>
            <a:cxnLst/>
            <a:rect l="l" t="t" r="r" b="b"/>
            <a:pathLst>
              <a:path w="2854061" h="2934081">
                <a:moveTo>
                  <a:pt x="0" y="0"/>
                </a:moveTo>
                <a:lnTo>
                  <a:pt x="2854061" y="0"/>
                </a:lnTo>
                <a:lnTo>
                  <a:pt x="2854061" y="2934081"/>
                </a:lnTo>
                <a:lnTo>
                  <a:pt x="0" y="29340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Freeform 33"/>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7067859" y="9642461"/>
            <a:ext cx="1234762" cy="660672"/>
            <a:chOff x="0" y="0"/>
            <a:chExt cx="1646349" cy="880896"/>
          </a:xfrm>
        </p:grpSpPr>
        <p:sp>
          <p:nvSpPr>
            <p:cNvPr id="3" name="Freeform 3"/>
            <p:cNvSpPr/>
            <p:nvPr/>
          </p:nvSpPr>
          <p:spPr>
            <a:xfrm>
              <a:off x="0" y="-508"/>
              <a:ext cx="1647317" cy="881380"/>
            </a:xfrm>
            <a:custGeom>
              <a:avLst/>
              <a:gdLst/>
              <a:ahLst/>
              <a:cxnLst/>
              <a:rect l="l" t="t" r="r" b="b"/>
              <a:pathLst>
                <a:path w="1647317" h="881380">
                  <a:moveTo>
                    <a:pt x="25400" y="13335"/>
                  </a:moveTo>
                  <a:lnTo>
                    <a:pt x="25400" y="868680"/>
                  </a:lnTo>
                  <a:lnTo>
                    <a:pt x="12700" y="868680"/>
                  </a:lnTo>
                  <a:lnTo>
                    <a:pt x="12700" y="855980"/>
                  </a:lnTo>
                  <a:lnTo>
                    <a:pt x="1633601" y="855980"/>
                  </a:lnTo>
                  <a:lnTo>
                    <a:pt x="1633601" y="868680"/>
                  </a:lnTo>
                  <a:lnTo>
                    <a:pt x="1627632" y="879856"/>
                  </a:lnTo>
                  <a:lnTo>
                    <a:pt x="6731" y="24511"/>
                  </a:lnTo>
                  <a:lnTo>
                    <a:pt x="12700" y="13335"/>
                  </a:lnTo>
                  <a:lnTo>
                    <a:pt x="25400" y="13335"/>
                  </a:lnTo>
                  <a:moveTo>
                    <a:pt x="0" y="13335"/>
                  </a:moveTo>
                  <a:cubicBezTo>
                    <a:pt x="0" y="8890"/>
                    <a:pt x="2286" y="4699"/>
                    <a:pt x="6096" y="2413"/>
                  </a:cubicBezTo>
                  <a:cubicBezTo>
                    <a:pt x="9906" y="127"/>
                    <a:pt x="14605" y="0"/>
                    <a:pt x="18542" y="2032"/>
                  </a:cubicBezTo>
                  <a:lnTo>
                    <a:pt x="1639570" y="857504"/>
                  </a:lnTo>
                  <a:cubicBezTo>
                    <a:pt x="1644777" y="860171"/>
                    <a:pt x="1647317" y="866140"/>
                    <a:pt x="1645920" y="871728"/>
                  </a:cubicBezTo>
                  <a:cubicBezTo>
                    <a:pt x="1644523" y="877316"/>
                    <a:pt x="1639443" y="881380"/>
                    <a:pt x="1633601" y="881380"/>
                  </a:cubicBezTo>
                  <a:lnTo>
                    <a:pt x="12700" y="881380"/>
                  </a:lnTo>
                  <a:cubicBezTo>
                    <a:pt x="5715" y="881380"/>
                    <a:pt x="0" y="875665"/>
                    <a:pt x="0" y="868680"/>
                  </a:cubicBezTo>
                  <a:lnTo>
                    <a:pt x="0" y="13335"/>
                  </a:lnTo>
                  <a:close/>
                </a:path>
              </a:pathLst>
            </a:custGeom>
            <a:solidFill>
              <a:srgbClr val="EFEFEF"/>
            </a:solidFill>
          </p:spPr>
          <p:txBody>
            <a:bodyPr/>
            <a:lstStyle/>
            <a:p>
              <a:endParaRPr lang="en-US"/>
            </a:p>
          </p:txBody>
        </p:sp>
      </p:grpSp>
      <p:grpSp>
        <p:nvGrpSpPr>
          <p:cNvPr id="4" name="Group 4"/>
          <p:cNvGrpSpPr/>
          <p:nvPr/>
        </p:nvGrpSpPr>
        <p:grpSpPr>
          <a:xfrm>
            <a:off x="18398468" y="9499702"/>
            <a:ext cx="1097400" cy="787200"/>
            <a:chOff x="0" y="0"/>
            <a:chExt cx="1463200" cy="1049600"/>
          </a:xfrm>
        </p:grpSpPr>
        <p:sp>
          <p:nvSpPr>
            <p:cNvPr id="5" name="Freeform 5"/>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6" name="TextBox 6"/>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12</a:t>
              </a:r>
            </a:p>
          </p:txBody>
        </p:sp>
      </p:grpSp>
      <p:grpSp>
        <p:nvGrpSpPr>
          <p:cNvPr id="7" name="Group 7"/>
          <p:cNvGrpSpPr/>
          <p:nvPr/>
        </p:nvGrpSpPr>
        <p:grpSpPr>
          <a:xfrm>
            <a:off x="18398468" y="9499702"/>
            <a:ext cx="1097400" cy="787200"/>
            <a:chOff x="0" y="0"/>
            <a:chExt cx="1463200" cy="1049600"/>
          </a:xfrm>
        </p:grpSpPr>
        <p:sp>
          <p:nvSpPr>
            <p:cNvPr id="8" name="Freeform 8"/>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9" name="TextBox 9"/>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12</a:t>
              </a:r>
            </a:p>
          </p:txBody>
        </p:sp>
      </p:grpSp>
      <p:grpSp>
        <p:nvGrpSpPr>
          <p:cNvPr id="10" name="Group 10"/>
          <p:cNvGrpSpPr/>
          <p:nvPr/>
        </p:nvGrpSpPr>
        <p:grpSpPr>
          <a:xfrm>
            <a:off x="1028700" y="3201732"/>
            <a:ext cx="5246217" cy="756031"/>
            <a:chOff x="0" y="0"/>
            <a:chExt cx="6994956" cy="1008041"/>
          </a:xfrm>
        </p:grpSpPr>
        <p:sp>
          <p:nvSpPr>
            <p:cNvPr id="11" name="Freeform 11"/>
            <p:cNvSpPr/>
            <p:nvPr/>
          </p:nvSpPr>
          <p:spPr>
            <a:xfrm>
              <a:off x="0" y="0"/>
              <a:ext cx="6994956" cy="1008041"/>
            </a:xfrm>
            <a:custGeom>
              <a:avLst/>
              <a:gdLst/>
              <a:ahLst/>
              <a:cxnLst/>
              <a:rect l="l" t="t" r="r" b="b"/>
              <a:pathLst>
                <a:path w="6994956" h="1008041">
                  <a:moveTo>
                    <a:pt x="0" y="0"/>
                  </a:moveTo>
                  <a:lnTo>
                    <a:pt x="6994956" y="0"/>
                  </a:lnTo>
                  <a:lnTo>
                    <a:pt x="6994956" y="1008041"/>
                  </a:lnTo>
                  <a:lnTo>
                    <a:pt x="0" y="1008041"/>
                  </a:lnTo>
                  <a:close/>
                </a:path>
              </a:pathLst>
            </a:custGeom>
            <a:solidFill>
              <a:srgbClr val="000000">
                <a:alpha val="0"/>
              </a:srgbClr>
            </a:solidFill>
          </p:spPr>
          <p:txBody>
            <a:bodyPr/>
            <a:lstStyle/>
            <a:p>
              <a:endParaRPr lang="en-US"/>
            </a:p>
          </p:txBody>
        </p:sp>
        <p:sp>
          <p:nvSpPr>
            <p:cNvPr id="12" name="TextBox 12"/>
            <p:cNvSpPr txBox="1"/>
            <p:nvPr/>
          </p:nvSpPr>
          <p:spPr>
            <a:xfrm>
              <a:off x="0" y="-85725"/>
              <a:ext cx="6994956" cy="1093766"/>
            </a:xfrm>
            <a:prstGeom prst="rect">
              <a:avLst/>
            </a:prstGeom>
          </p:spPr>
          <p:txBody>
            <a:bodyPr lIns="0" tIns="0" rIns="0" bIns="0" rtlCol="0" anchor="t"/>
            <a:lstStyle/>
            <a:p>
              <a:pPr marL="863599" lvl="1" indent="-431800" algn="l">
                <a:lnSpc>
                  <a:spcPts val="5679"/>
                </a:lnSpc>
                <a:buFont typeface="Arial"/>
                <a:buChar char="•"/>
              </a:pPr>
              <a:r>
                <a:rPr lang="en-US" sz="3999">
                  <a:solidFill>
                    <a:srgbClr val="000000"/>
                  </a:solidFill>
                  <a:latin typeface="DM Sans"/>
                  <a:ea typeface="DM Sans"/>
                  <a:cs typeface="DM Sans"/>
                  <a:sym typeface="DM Sans"/>
                </a:rPr>
                <a:t>Praise your child​</a:t>
              </a:r>
            </a:p>
          </p:txBody>
        </p:sp>
      </p:grpSp>
      <p:grpSp>
        <p:nvGrpSpPr>
          <p:cNvPr id="13" name="Group 13"/>
          <p:cNvGrpSpPr/>
          <p:nvPr/>
        </p:nvGrpSpPr>
        <p:grpSpPr>
          <a:xfrm>
            <a:off x="15251761" y="555882"/>
            <a:ext cx="2402892" cy="703884"/>
            <a:chOff x="0" y="0"/>
            <a:chExt cx="3203856" cy="938512"/>
          </a:xfrm>
        </p:grpSpPr>
        <p:sp>
          <p:nvSpPr>
            <p:cNvPr id="14" name="Freeform 14"/>
            <p:cNvSpPr/>
            <p:nvPr/>
          </p:nvSpPr>
          <p:spPr>
            <a:xfrm>
              <a:off x="0" y="0"/>
              <a:ext cx="3203856" cy="938512"/>
            </a:xfrm>
            <a:custGeom>
              <a:avLst/>
              <a:gdLst/>
              <a:ahLst/>
              <a:cxnLst/>
              <a:rect l="l" t="t" r="r" b="b"/>
              <a:pathLst>
                <a:path w="3203856" h="938512">
                  <a:moveTo>
                    <a:pt x="0" y="0"/>
                  </a:moveTo>
                  <a:lnTo>
                    <a:pt x="3203856" y="0"/>
                  </a:lnTo>
                  <a:lnTo>
                    <a:pt x="3203856" y="938512"/>
                  </a:lnTo>
                  <a:lnTo>
                    <a:pt x="0" y="938512"/>
                  </a:lnTo>
                  <a:close/>
                </a:path>
              </a:pathLst>
            </a:custGeom>
            <a:solidFill>
              <a:srgbClr val="000000">
                <a:alpha val="0"/>
              </a:srgbClr>
            </a:solidFill>
          </p:spPr>
          <p:txBody>
            <a:bodyPr/>
            <a:lstStyle/>
            <a:p>
              <a:endParaRPr lang="en-US"/>
            </a:p>
          </p:txBody>
        </p:sp>
        <p:sp>
          <p:nvSpPr>
            <p:cNvPr id="15" name="TextBox 15"/>
            <p:cNvSpPr txBox="1"/>
            <p:nvPr/>
          </p:nvSpPr>
          <p:spPr>
            <a:xfrm>
              <a:off x="0" y="0"/>
              <a:ext cx="3203856"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ACTIVITY: </a:t>
              </a:r>
            </a:p>
          </p:txBody>
        </p:sp>
      </p:grpSp>
      <p:sp>
        <p:nvSpPr>
          <p:cNvPr id="16" name="Freeform 16"/>
          <p:cNvSpPr/>
          <p:nvPr/>
        </p:nvSpPr>
        <p:spPr>
          <a:xfrm rot="-426989">
            <a:off x="15975393" y="2091019"/>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7" name="Group 17"/>
          <p:cNvGrpSpPr/>
          <p:nvPr/>
        </p:nvGrpSpPr>
        <p:grpSpPr>
          <a:xfrm>
            <a:off x="1290621" y="7981526"/>
            <a:ext cx="500736" cy="856968"/>
            <a:chOff x="0" y="0"/>
            <a:chExt cx="667649" cy="1142624"/>
          </a:xfrm>
        </p:grpSpPr>
        <p:sp>
          <p:nvSpPr>
            <p:cNvPr id="18" name="Freeform 18"/>
            <p:cNvSpPr/>
            <p:nvPr/>
          </p:nvSpPr>
          <p:spPr>
            <a:xfrm>
              <a:off x="0" y="0"/>
              <a:ext cx="667649" cy="1142624"/>
            </a:xfrm>
            <a:custGeom>
              <a:avLst/>
              <a:gdLst/>
              <a:ahLst/>
              <a:cxnLst/>
              <a:rect l="l" t="t" r="r" b="b"/>
              <a:pathLst>
                <a:path w="667649" h="1142624">
                  <a:moveTo>
                    <a:pt x="0" y="0"/>
                  </a:moveTo>
                  <a:lnTo>
                    <a:pt x="667649" y="0"/>
                  </a:lnTo>
                  <a:lnTo>
                    <a:pt x="667649" y="1142624"/>
                  </a:lnTo>
                  <a:lnTo>
                    <a:pt x="0" y="1142624"/>
                  </a:lnTo>
                  <a:close/>
                </a:path>
              </a:pathLst>
            </a:custGeom>
            <a:solidFill>
              <a:srgbClr val="000000">
                <a:alpha val="0"/>
              </a:srgbClr>
            </a:solidFill>
          </p:spPr>
          <p:txBody>
            <a:bodyPr/>
            <a:lstStyle/>
            <a:p>
              <a:endParaRPr lang="en-US"/>
            </a:p>
          </p:txBody>
        </p:sp>
        <p:sp>
          <p:nvSpPr>
            <p:cNvPr id="19" name="TextBox 19"/>
            <p:cNvSpPr txBox="1"/>
            <p:nvPr/>
          </p:nvSpPr>
          <p:spPr>
            <a:xfrm>
              <a:off x="0" y="-123825"/>
              <a:ext cx="667649" cy="1266449"/>
            </a:xfrm>
            <a:prstGeom prst="rect">
              <a:avLst/>
            </a:prstGeom>
          </p:spPr>
          <p:txBody>
            <a:bodyPr lIns="0" tIns="0" rIns="0" bIns="0" rtlCol="0" anchor="t"/>
            <a:lstStyle/>
            <a:p>
              <a:pPr algn="l">
                <a:lnSpc>
                  <a:spcPts val="5851"/>
                </a:lnSpc>
              </a:pPr>
              <a:endParaRPr/>
            </a:p>
          </p:txBody>
        </p:sp>
      </p:grpSp>
      <p:grpSp>
        <p:nvGrpSpPr>
          <p:cNvPr id="20" name="Group 20"/>
          <p:cNvGrpSpPr/>
          <p:nvPr/>
        </p:nvGrpSpPr>
        <p:grpSpPr>
          <a:xfrm>
            <a:off x="1370510" y="8467878"/>
            <a:ext cx="372514" cy="637527"/>
            <a:chOff x="0" y="0"/>
            <a:chExt cx="667649" cy="1142624"/>
          </a:xfrm>
        </p:grpSpPr>
        <p:sp>
          <p:nvSpPr>
            <p:cNvPr id="21" name="Freeform 21"/>
            <p:cNvSpPr/>
            <p:nvPr/>
          </p:nvSpPr>
          <p:spPr>
            <a:xfrm>
              <a:off x="0" y="0"/>
              <a:ext cx="667649" cy="1142624"/>
            </a:xfrm>
            <a:custGeom>
              <a:avLst/>
              <a:gdLst/>
              <a:ahLst/>
              <a:cxnLst/>
              <a:rect l="l" t="t" r="r" b="b"/>
              <a:pathLst>
                <a:path w="667649" h="1142624">
                  <a:moveTo>
                    <a:pt x="0" y="0"/>
                  </a:moveTo>
                  <a:lnTo>
                    <a:pt x="667649" y="0"/>
                  </a:lnTo>
                  <a:lnTo>
                    <a:pt x="667649" y="1142624"/>
                  </a:lnTo>
                  <a:lnTo>
                    <a:pt x="0" y="1142624"/>
                  </a:lnTo>
                  <a:close/>
                </a:path>
              </a:pathLst>
            </a:custGeom>
            <a:solidFill>
              <a:srgbClr val="000000">
                <a:alpha val="0"/>
              </a:srgbClr>
            </a:solidFill>
          </p:spPr>
          <p:txBody>
            <a:bodyPr/>
            <a:lstStyle/>
            <a:p>
              <a:endParaRPr lang="en-US"/>
            </a:p>
          </p:txBody>
        </p:sp>
        <p:sp>
          <p:nvSpPr>
            <p:cNvPr id="22" name="TextBox 22"/>
            <p:cNvSpPr txBox="1"/>
            <p:nvPr/>
          </p:nvSpPr>
          <p:spPr>
            <a:xfrm>
              <a:off x="0" y="-123825"/>
              <a:ext cx="667649" cy="1266449"/>
            </a:xfrm>
            <a:prstGeom prst="rect">
              <a:avLst/>
            </a:prstGeom>
          </p:spPr>
          <p:txBody>
            <a:bodyPr lIns="0" tIns="0" rIns="0" bIns="0" rtlCol="0" anchor="t"/>
            <a:lstStyle/>
            <a:p>
              <a:pPr algn="l">
                <a:lnSpc>
                  <a:spcPts val="5851"/>
                </a:lnSpc>
              </a:pPr>
              <a:endParaRPr/>
            </a:p>
          </p:txBody>
        </p:sp>
      </p:grpSp>
      <p:sp>
        <p:nvSpPr>
          <p:cNvPr id="23" name="Freeform 23"/>
          <p:cNvSpPr/>
          <p:nvPr/>
        </p:nvSpPr>
        <p:spPr>
          <a:xfrm rot="-2336742">
            <a:off x="-1081265" y="1389519"/>
            <a:ext cx="2370200" cy="2436655"/>
          </a:xfrm>
          <a:custGeom>
            <a:avLst/>
            <a:gdLst/>
            <a:ahLst/>
            <a:cxnLst/>
            <a:rect l="l" t="t" r="r" b="b"/>
            <a:pathLst>
              <a:path w="2370200" h="2436655">
                <a:moveTo>
                  <a:pt x="0" y="0"/>
                </a:moveTo>
                <a:lnTo>
                  <a:pt x="2370200" y="0"/>
                </a:lnTo>
                <a:lnTo>
                  <a:pt x="2370200" y="2436654"/>
                </a:lnTo>
                <a:lnTo>
                  <a:pt x="0" y="24366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 name="Group 24"/>
          <p:cNvGrpSpPr/>
          <p:nvPr/>
        </p:nvGrpSpPr>
        <p:grpSpPr>
          <a:xfrm>
            <a:off x="1028700" y="4300325"/>
            <a:ext cx="2303688" cy="756031"/>
            <a:chOff x="0" y="0"/>
            <a:chExt cx="3071584" cy="1008041"/>
          </a:xfrm>
        </p:grpSpPr>
        <p:sp>
          <p:nvSpPr>
            <p:cNvPr id="25" name="Freeform 25"/>
            <p:cNvSpPr/>
            <p:nvPr/>
          </p:nvSpPr>
          <p:spPr>
            <a:xfrm>
              <a:off x="0" y="0"/>
              <a:ext cx="3071584" cy="1008041"/>
            </a:xfrm>
            <a:custGeom>
              <a:avLst/>
              <a:gdLst/>
              <a:ahLst/>
              <a:cxnLst/>
              <a:rect l="l" t="t" r="r" b="b"/>
              <a:pathLst>
                <a:path w="3071584" h="1008041">
                  <a:moveTo>
                    <a:pt x="0" y="0"/>
                  </a:moveTo>
                  <a:lnTo>
                    <a:pt x="3071584" y="0"/>
                  </a:lnTo>
                  <a:lnTo>
                    <a:pt x="3071584" y="1008041"/>
                  </a:lnTo>
                  <a:lnTo>
                    <a:pt x="0" y="1008041"/>
                  </a:lnTo>
                  <a:close/>
                </a:path>
              </a:pathLst>
            </a:custGeom>
            <a:solidFill>
              <a:srgbClr val="000000">
                <a:alpha val="0"/>
              </a:srgbClr>
            </a:solidFill>
          </p:spPr>
          <p:txBody>
            <a:bodyPr/>
            <a:lstStyle/>
            <a:p>
              <a:endParaRPr lang="en-US"/>
            </a:p>
          </p:txBody>
        </p:sp>
        <p:sp>
          <p:nvSpPr>
            <p:cNvPr id="26" name="TextBox 26"/>
            <p:cNvSpPr txBox="1"/>
            <p:nvPr/>
          </p:nvSpPr>
          <p:spPr>
            <a:xfrm>
              <a:off x="0" y="-85725"/>
              <a:ext cx="3071584" cy="1093766"/>
            </a:xfrm>
            <a:prstGeom prst="rect">
              <a:avLst/>
            </a:prstGeom>
          </p:spPr>
          <p:txBody>
            <a:bodyPr lIns="0" tIns="0" rIns="0" bIns="0" rtlCol="0" anchor="t"/>
            <a:lstStyle/>
            <a:p>
              <a:pPr marL="863599" lvl="1" indent="-431800" algn="l">
                <a:lnSpc>
                  <a:spcPts val="5679"/>
                </a:lnSpc>
                <a:buFont typeface="Arial"/>
                <a:buChar char="•"/>
              </a:pPr>
              <a:r>
                <a:rPr lang="en-US" sz="3999">
                  <a:solidFill>
                    <a:srgbClr val="000000"/>
                  </a:solidFill>
                  <a:latin typeface="DM Sans"/>
                  <a:ea typeface="DM Sans"/>
                  <a:cs typeface="DM Sans"/>
                  <a:sym typeface="DM Sans"/>
                </a:rPr>
                <a:t>Listen </a:t>
              </a:r>
            </a:p>
          </p:txBody>
        </p:sp>
      </p:grpSp>
      <p:grpSp>
        <p:nvGrpSpPr>
          <p:cNvPr id="27" name="Group 27"/>
          <p:cNvGrpSpPr/>
          <p:nvPr/>
        </p:nvGrpSpPr>
        <p:grpSpPr>
          <a:xfrm>
            <a:off x="1028700" y="5398918"/>
            <a:ext cx="5434539" cy="756031"/>
            <a:chOff x="0" y="0"/>
            <a:chExt cx="7246052" cy="1008041"/>
          </a:xfrm>
        </p:grpSpPr>
        <p:sp>
          <p:nvSpPr>
            <p:cNvPr id="28" name="Freeform 28"/>
            <p:cNvSpPr/>
            <p:nvPr/>
          </p:nvSpPr>
          <p:spPr>
            <a:xfrm>
              <a:off x="0" y="0"/>
              <a:ext cx="7246052" cy="1008041"/>
            </a:xfrm>
            <a:custGeom>
              <a:avLst/>
              <a:gdLst/>
              <a:ahLst/>
              <a:cxnLst/>
              <a:rect l="l" t="t" r="r" b="b"/>
              <a:pathLst>
                <a:path w="7246052" h="1008041">
                  <a:moveTo>
                    <a:pt x="0" y="0"/>
                  </a:moveTo>
                  <a:lnTo>
                    <a:pt x="7246052" y="0"/>
                  </a:lnTo>
                  <a:lnTo>
                    <a:pt x="7246052" y="1008041"/>
                  </a:lnTo>
                  <a:lnTo>
                    <a:pt x="0" y="1008041"/>
                  </a:lnTo>
                  <a:close/>
                </a:path>
              </a:pathLst>
            </a:custGeom>
            <a:solidFill>
              <a:srgbClr val="000000">
                <a:alpha val="0"/>
              </a:srgbClr>
            </a:solidFill>
          </p:spPr>
          <p:txBody>
            <a:bodyPr/>
            <a:lstStyle/>
            <a:p>
              <a:endParaRPr lang="en-US"/>
            </a:p>
          </p:txBody>
        </p:sp>
        <p:sp>
          <p:nvSpPr>
            <p:cNvPr id="29" name="TextBox 29"/>
            <p:cNvSpPr txBox="1"/>
            <p:nvPr/>
          </p:nvSpPr>
          <p:spPr>
            <a:xfrm>
              <a:off x="0" y="-85725"/>
              <a:ext cx="7246052" cy="1093766"/>
            </a:xfrm>
            <a:prstGeom prst="rect">
              <a:avLst/>
            </a:prstGeom>
          </p:spPr>
          <p:txBody>
            <a:bodyPr lIns="0" tIns="0" rIns="0" bIns="0" rtlCol="0" anchor="t"/>
            <a:lstStyle/>
            <a:p>
              <a:pPr marL="863599" lvl="1" indent="-431800" algn="l">
                <a:lnSpc>
                  <a:spcPts val="5679"/>
                </a:lnSpc>
                <a:buFont typeface="Arial"/>
                <a:buChar char="•"/>
              </a:pPr>
              <a:r>
                <a:rPr lang="en-US" sz="3999">
                  <a:solidFill>
                    <a:srgbClr val="000000"/>
                  </a:solidFill>
                  <a:latin typeface="DM Sans"/>
                  <a:ea typeface="DM Sans"/>
                  <a:cs typeface="DM Sans"/>
                  <a:sym typeface="DM Sans"/>
                </a:rPr>
                <a:t>Contact the school​</a:t>
              </a:r>
            </a:p>
          </p:txBody>
        </p:sp>
      </p:grpSp>
      <p:grpSp>
        <p:nvGrpSpPr>
          <p:cNvPr id="30" name="Group 30"/>
          <p:cNvGrpSpPr/>
          <p:nvPr/>
        </p:nvGrpSpPr>
        <p:grpSpPr>
          <a:xfrm>
            <a:off x="1028700" y="6497510"/>
            <a:ext cx="8424148" cy="756031"/>
            <a:chOff x="0" y="0"/>
            <a:chExt cx="11232197" cy="1008041"/>
          </a:xfrm>
        </p:grpSpPr>
        <p:sp>
          <p:nvSpPr>
            <p:cNvPr id="31" name="Freeform 31"/>
            <p:cNvSpPr/>
            <p:nvPr/>
          </p:nvSpPr>
          <p:spPr>
            <a:xfrm>
              <a:off x="0" y="0"/>
              <a:ext cx="11232197" cy="1008041"/>
            </a:xfrm>
            <a:custGeom>
              <a:avLst/>
              <a:gdLst/>
              <a:ahLst/>
              <a:cxnLst/>
              <a:rect l="l" t="t" r="r" b="b"/>
              <a:pathLst>
                <a:path w="11232197" h="1008041">
                  <a:moveTo>
                    <a:pt x="0" y="0"/>
                  </a:moveTo>
                  <a:lnTo>
                    <a:pt x="11232197" y="0"/>
                  </a:lnTo>
                  <a:lnTo>
                    <a:pt x="11232197" y="1008041"/>
                  </a:lnTo>
                  <a:lnTo>
                    <a:pt x="0" y="1008041"/>
                  </a:lnTo>
                  <a:close/>
                </a:path>
              </a:pathLst>
            </a:custGeom>
            <a:solidFill>
              <a:srgbClr val="000000">
                <a:alpha val="0"/>
              </a:srgbClr>
            </a:solidFill>
          </p:spPr>
          <p:txBody>
            <a:bodyPr/>
            <a:lstStyle/>
            <a:p>
              <a:endParaRPr lang="en-US"/>
            </a:p>
          </p:txBody>
        </p:sp>
        <p:sp>
          <p:nvSpPr>
            <p:cNvPr id="32" name="TextBox 32"/>
            <p:cNvSpPr txBox="1"/>
            <p:nvPr/>
          </p:nvSpPr>
          <p:spPr>
            <a:xfrm>
              <a:off x="0" y="-85725"/>
              <a:ext cx="11232197" cy="1093766"/>
            </a:xfrm>
            <a:prstGeom prst="rect">
              <a:avLst/>
            </a:prstGeom>
          </p:spPr>
          <p:txBody>
            <a:bodyPr lIns="0" tIns="0" rIns="0" bIns="0" rtlCol="0" anchor="t"/>
            <a:lstStyle/>
            <a:p>
              <a:pPr marL="863599" lvl="1" indent="-431800" algn="l">
                <a:lnSpc>
                  <a:spcPts val="5679"/>
                </a:lnSpc>
                <a:buFont typeface="Arial"/>
                <a:buChar char="•"/>
              </a:pPr>
              <a:r>
                <a:rPr lang="en-US" sz="3999">
                  <a:solidFill>
                    <a:srgbClr val="000000"/>
                  </a:solidFill>
                  <a:latin typeface="DM Sans"/>
                  <a:ea typeface="DM Sans"/>
                  <a:cs typeface="DM Sans"/>
                  <a:sym typeface="DM Sans"/>
                </a:rPr>
                <a:t>Contact Gardaí in serious cases​</a:t>
              </a:r>
            </a:p>
          </p:txBody>
        </p:sp>
      </p:grpSp>
      <p:grpSp>
        <p:nvGrpSpPr>
          <p:cNvPr id="33" name="Group 33"/>
          <p:cNvGrpSpPr/>
          <p:nvPr/>
        </p:nvGrpSpPr>
        <p:grpSpPr>
          <a:xfrm>
            <a:off x="1028700" y="7596103"/>
            <a:ext cx="5246217" cy="756031"/>
            <a:chOff x="0" y="0"/>
            <a:chExt cx="6994956" cy="1008041"/>
          </a:xfrm>
        </p:grpSpPr>
        <p:sp>
          <p:nvSpPr>
            <p:cNvPr id="34" name="Freeform 34"/>
            <p:cNvSpPr/>
            <p:nvPr/>
          </p:nvSpPr>
          <p:spPr>
            <a:xfrm>
              <a:off x="0" y="0"/>
              <a:ext cx="6994956" cy="1008041"/>
            </a:xfrm>
            <a:custGeom>
              <a:avLst/>
              <a:gdLst/>
              <a:ahLst/>
              <a:cxnLst/>
              <a:rect l="l" t="t" r="r" b="b"/>
              <a:pathLst>
                <a:path w="6994956" h="1008041">
                  <a:moveTo>
                    <a:pt x="0" y="0"/>
                  </a:moveTo>
                  <a:lnTo>
                    <a:pt x="6994956" y="0"/>
                  </a:lnTo>
                  <a:lnTo>
                    <a:pt x="6994956" y="1008041"/>
                  </a:lnTo>
                  <a:lnTo>
                    <a:pt x="0" y="1008041"/>
                  </a:lnTo>
                  <a:close/>
                </a:path>
              </a:pathLst>
            </a:custGeom>
            <a:solidFill>
              <a:srgbClr val="000000">
                <a:alpha val="0"/>
              </a:srgbClr>
            </a:solidFill>
          </p:spPr>
          <p:txBody>
            <a:bodyPr/>
            <a:lstStyle/>
            <a:p>
              <a:endParaRPr lang="en-US"/>
            </a:p>
          </p:txBody>
        </p:sp>
        <p:sp>
          <p:nvSpPr>
            <p:cNvPr id="35" name="TextBox 35"/>
            <p:cNvSpPr txBox="1"/>
            <p:nvPr/>
          </p:nvSpPr>
          <p:spPr>
            <a:xfrm>
              <a:off x="0" y="-85725"/>
              <a:ext cx="6994956" cy="1093766"/>
            </a:xfrm>
            <a:prstGeom prst="rect">
              <a:avLst/>
            </a:prstGeom>
          </p:spPr>
          <p:txBody>
            <a:bodyPr lIns="0" tIns="0" rIns="0" bIns="0" rtlCol="0" anchor="t"/>
            <a:lstStyle/>
            <a:p>
              <a:pPr marL="863599" lvl="1" indent="-431800" algn="l">
                <a:lnSpc>
                  <a:spcPts val="5679"/>
                </a:lnSpc>
                <a:buFont typeface="Arial"/>
                <a:buChar char="•"/>
              </a:pPr>
              <a:r>
                <a:rPr lang="en-US" sz="3999">
                  <a:solidFill>
                    <a:srgbClr val="000000"/>
                  </a:solidFill>
                  <a:latin typeface="DM Sans"/>
                  <a:ea typeface="DM Sans"/>
                  <a:cs typeface="DM Sans"/>
                  <a:sym typeface="DM Sans"/>
                </a:rPr>
                <a:t>Avoid phone bans​</a:t>
              </a:r>
            </a:p>
          </p:txBody>
        </p:sp>
      </p:grpSp>
      <p:grpSp>
        <p:nvGrpSpPr>
          <p:cNvPr id="36" name="Group 36"/>
          <p:cNvGrpSpPr/>
          <p:nvPr/>
        </p:nvGrpSpPr>
        <p:grpSpPr>
          <a:xfrm>
            <a:off x="1028700" y="8694696"/>
            <a:ext cx="5693481" cy="756031"/>
            <a:chOff x="0" y="0"/>
            <a:chExt cx="7591309" cy="1008041"/>
          </a:xfrm>
        </p:grpSpPr>
        <p:sp>
          <p:nvSpPr>
            <p:cNvPr id="37" name="Freeform 37"/>
            <p:cNvSpPr/>
            <p:nvPr/>
          </p:nvSpPr>
          <p:spPr>
            <a:xfrm>
              <a:off x="0" y="0"/>
              <a:ext cx="7591309" cy="1008041"/>
            </a:xfrm>
            <a:custGeom>
              <a:avLst/>
              <a:gdLst/>
              <a:ahLst/>
              <a:cxnLst/>
              <a:rect l="l" t="t" r="r" b="b"/>
              <a:pathLst>
                <a:path w="7591309" h="1008041">
                  <a:moveTo>
                    <a:pt x="0" y="0"/>
                  </a:moveTo>
                  <a:lnTo>
                    <a:pt x="7591309" y="0"/>
                  </a:lnTo>
                  <a:lnTo>
                    <a:pt x="7591309" y="1008041"/>
                  </a:lnTo>
                  <a:lnTo>
                    <a:pt x="0" y="1008041"/>
                  </a:lnTo>
                  <a:close/>
                </a:path>
              </a:pathLst>
            </a:custGeom>
            <a:solidFill>
              <a:srgbClr val="000000">
                <a:alpha val="0"/>
              </a:srgbClr>
            </a:solidFill>
          </p:spPr>
          <p:txBody>
            <a:bodyPr/>
            <a:lstStyle/>
            <a:p>
              <a:endParaRPr lang="en-US"/>
            </a:p>
          </p:txBody>
        </p:sp>
        <p:sp>
          <p:nvSpPr>
            <p:cNvPr id="38" name="TextBox 38"/>
            <p:cNvSpPr txBox="1"/>
            <p:nvPr/>
          </p:nvSpPr>
          <p:spPr>
            <a:xfrm>
              <a:off x="0" y="-85725"/>
              <a:ext cx="7591309" cy="1093766"/>
            </a:xfrm>
            <a:prstGeom prst="rect">
              <a:avLst/>
            </a:prstGeom>
          </p:spPr>
          <p:txBody>
            <a:bodyPr lIns="0" tIns="0" rIns="0" bIns="0" rtlCol="0" anchor="t"/>
            <a:lstStyle/>
            <a:p>
              <a:pPr marL="863599" lvl="1" indent="-431800" algn="l">
                <a:lnSpc>
                  <a:spcPts val="5679"/>
                </a:lnSpc>
                <a:buFont typeface="Arial"/>
                <a:buChar char="•"/>
              </a:pPr>
              <a:r>
                <a:rPr lang="en-US" sz="3999">
                  <a:solidFill>
                    <a:srgbClr val="000000"/>
                  </a:solidFill>
                  <a:latin typeface="DM Sans"/>
                  <a:ea typeface="DM Sans"/>
                  <a:cs typeface="DM Sans"/>
                  <a:sym typeface="DM Sans"/>
                </a:rPr>
                <a:t>Additional supports​​</a:t>
              </a:r>
            </a:p>
          </p:txBody>
        </p:sp>
      </p:grpSp>
      <p:grpSp>
        <p:nvGrpSpPr>
          <p:cNvPr id="39" name="Group 39"/>
          <p:cNvGrpSpPr/>
          <p:nvPr/>
        </p:nvGrpSpPr>
        <p:grpSpPr>
          <a:xfrm>
            <a:off x="10602054" y="3009998"/>
            <a:ext cx="6783572" cy="6632463"/>
            <a:chOff x="0" y="0"/>
            <a:chExt cx="6328410" cy="6187440"/>
          </a:xfrm>
        </p:grpSpPr>
        <p:sp>
          <p:nvSpPr>
            <p:cNvPr id="40" name="Freeform 40"/>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7"/>
              <a:stretch>
                <a:fillRect l="-34367" r="-49019"/>
              </a:stretch>
            </a:blipFill>
          </p:spPr>
          <p:txBody>
            <a:bodyPr/>
            <a:lstStyle/>
            <a:p>
              <a:endParaRPr lang="en-US"/>
            </a:p>
          </p:txBody>
        </p:sp>
      </p:grpSp>
      <p:sp>
        <p:nvSpPr>
          <p:cNvPr id="41" name="Freeform 41"/>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8"/>
            <a:stretch>
              <a:fillRect/>
            </a:stretch>
          </a:blipFill>
        </p:spPr>
        <p:txBody>
          <a:bodyPr/>
          <a:lstStyle/>
          <a:p>
            <a:endParaRPr lang="en-US"/>
          </a:p>
        </p:txBody>
      </p:sp>
      <p:sp>
        <p:nvSpPr>
          <p:cNvPr id="42" name="TextBox 42"/>
          <p:cNvSpPr txBox="1"/>
          <p:nvPr/>
        </p:nvSpPr>
        <p:spPr>
          <a:xfrm>
            <a:off x="9877749" y="1380248"/>
            <a:ext cx="7759125" cy="625483"/>
          </a:xfrm>
          <a:prstGeom prst="rect">
            <a:avLst/>
          </a:prstGeom>
        </p:spPr>
        <p:txBody>
          <a:bodyPr lIns="0" tIns="0" rIns="0" bIns="0" rtlCol="0" anchor="t">
            <a:spAutoFit/>
          </a:bodyPr>
          <a:lstStyle/>
          <a:p>
            <a:pPr marL="0" lvl="0" indent="0" algn="l">
              <a:lnSpc>
                <a:spcPts val="4450"/>
              </a:lnSpc>
              <a:spcBef>
                <a:spcPct val="0"/>
              </a:spcBef>
            </a:pPr>
            <a:r>
              <a:rPr lang="en-US" sz="5000">
                <a:solidFill>
                  <a:srgbClr val="00B0F0"/>
                </a:solidFill>
                <a:latin typeface="Bobby Jones"/>
                <a:ea typeface="Bobby Jones"/>
                <a:cs typeface="Bobby Jones"/>
                <a:sym typeface="Bobby Jones"/>
              </a:rPr>
              <a:t>dealing with cyberbullyinG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7113568" y="9499702"/>
            <a:ext cx="1097400" cy="787200"/>
            <a:chOff x="0" y="0"/>
            <a:chExt cx="1463200" cy="1049600"/>
          </a:xfrm>
        </p:grpSpPr>
        <p:sp>
          <p:nvSpPr>
            <p:cNvPr id="3" name="Freeform 3"/>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4" name="TextBox 4"/>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13</a:t>
              </a:r>
            </a:p>
          </p:txBody>
        </p:sp>
      </p:grpSp>
      <p:sp>
        <p:nvSpPr>
          <p:cNvPr id="5" name="Freeform 5"/>
          <p:cNvSpPr/>
          <p:nvPr/>
        </p:nvSpPr>
        <p:spPr>
          <a:xfrm rot="-426989">
            <a:off x="15726682" y="1796035"/>
            <a:ext cx="1916420" cy="428581"/>
          </a:xfrm>
          <a:custGeom>
            <a:avLst/>
            <a:gdLst/>
            <a:ahLst/>
            <a:cxnLst/>
            <a:rect l="l" t="t" r="r" b="b"/>
            <a:pathLst>
              <a:path w="1916420" h="428581">
                <a:moveTo>
                  <a:pt x="0" y="0"/>
                </a:moveTo>
                <a:lnTo>
                  <a:pt x="1916420" y="0"/>
                </a:lnTo>
                <a:lnTo>
                  <a:pt x="1916420" y="428582"/>
                </a:lnTo>
                <a:lnTo>
                  <a:pt x="0" y="4285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2221914" y="2946917"/>
            <a:ext cx="5210871" cy="1171021"/>
          </a:xfrm>
          <a:custGeom>
            <a:avLst/>
            <a:gdLst/>
            <a:ahLst/>
            <a:cxnLst/>
            <a:rect l="l" t="t" r="r" b="b"/>
            <a:pathLst>
              <a:path w="4919712" h="1105590">
                <a:moveTo>
                  <a:pt x="0" y="0"/>
                </a:moveTo>
                <a:lnTo>
                  <a:pt x="4919712" y="0"/>
                </a:lnTo>
                <a:lnTo>
                  <a:pt x="4919712" y="1105590"/>
                </a:lnTo>
                <a:lnTo>
                  <a:pt x="0" y="1105590"/>
                </a:lnTo>
                <a:close/>
              </a:path>
            </a:pathLst>
          </a:custGeom>
          <a:solidFill>
            <a:srgbClr val="000000">
              <a:alpha val="0"/>
            </a:srgbClr>
          </a:solidFill>
        </p:spPr>
        <p:txBody>
          <a:bodyPr/>
          <a:lstStyle/>
          <a:p>
            <a:endParaRPr lang="en-US"/>
          </a:p>
        </p:txBody>
      </p:sp>
      <p:sp>
        <p:nvSpPr>
          <p:cNvPr id="9" name="TextBox 9"/>
          <p:cNvSpPr txBox="1"/>
          <p:nvPr/>
        </p:nvSpPr>
        <p:spPr>
          <a:xfrm>
            <a:off x="2221914" y="2745143"/>
            <a:ext cx="5210871" cy="1372795"/>
          </a:xfrm>
          <a:prstGeom prst="rect">
            <a:avLst/>
          </a:prstGeom>
        </p:spPr>
        <p:txBody>
          <a:bodyPr lIns="0" tIns="0" rIns="0" bIns="0" rtlCol="0" anchor="t"/>
          <a:lstStyle/>
          <a:p>
            <a:pPr algn="l">
              <a:lnSpc>
                <a:spcPts val="9119"/>
              </a:lnSpc>
            </a:pPr>
            <a:r>
              <a:rPr lang="en-US" sz="5999" dirty="0">
                <a:solidFill>
                  <a:srgbClr val="000000"/>
                </a:solidFill>
                <a:latin typeface="DM Sans"/>
                <a:ea typeface="DM Sans"/>
                <a:cs typeface="DM Sans"/>
                <a:sym typeface="DM Sans"/>
              </a:rPr>
              <a:t>Don’t reply</a:t>
            </a:r>
          </a:p>
        </p:txBody>
      </p:sp>
      <p:sp>
        <p:nvSpPr>
          <p:cNvPr id="10" name="Freeform 10"/>
          <p:cNvSpPr/>
          <p:nvPr/>
        </p:nvSpPr>
        <p:spPr>
          <a:xfrm>
            <a:off x="1290851" y="3025615"/>
            <a:ext cx="499177" cy="746285"/>
          </a:xfrm>
          <a:custGeom>
            <a:avLst/>
            <a:gdLst/>
            <a:ahLst/>
            <a:cxnLst/>
            <a:rect l="l" t="t" r="r" b="b"/>
            <a:pathLst>
              <a:path w="665569" h="995046">
                <a:moveTo>
                  <a:pt x="0" y="0"/>
                </a:moveTo>
                <a:lnTo>
                  <a:pt x="665569" y="0"/>
                </a:lnTo>
                <a:lnTo>
                  <a:pt x="665569" y="995047"/>
                </a:lnTo>
                <a:lnTo>
                  <a:pt x="0" y="9950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11"/>
          <p:cNvGrpSpPr/>
          <p:nvPr/>
        </p:nvGrpSpPr>
        <p:grpSpPr>
          <a:xfrm>
            <a:off x="9877749" y="2196223"/>
            <a:ext cx="7953750" cy="7776574"/>
            <a:chOff x="0" y="0"/>
            <a:chExt cx="6328410" cy="6187440"/>
          </a:xfrm>
        </p:grpSpPr>
        <p:sp>
          <p:nvSpPr>
            <p:cNvPr id="12" name="Freeform 12"/>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7"/>
              <a:stretch>
                <a:fillRect l="-74703" r="-4618"/>
              </a:stretch>
            </a:blipFill>
          </p:spPr>
          <p:txBody>
            <a:bodyPr/>
            <a:lstStyle/>
            <a:p>
              <a:endParaRPr lang="en-US"/>
            </a:p>
          </p:txBody>
        </p:sp>
      </p:grpSp>
      <p:grpSp>
        <p:nvGrpSpPr>
          <p:cNvPr id="32" name="Group 31">
            <a:extLst>
              <a:ext uri="{FF2B5EF4-FFF2-40B4-BE49-F238E27FC236}">
                <a16:creationId xmlns:a16="http://schemas.microsoft.com/office/drawing/2014/main" id="{AE9F43AA-3365-243C-42ED-29222230B8EB}"/>
              </a:ext>
            </a:extLst>
          </p:cNvPr>
          <p:cNvGrpSpPr/>
          <p:nvPr/>
        </p:nvGrpSpPr>
        <p:grpSpPr>
          <a:xfrm>
            <a:off x="1330012" y="4680517"/>
            <a:ext cx="7535508" cy="1138809"/>
            <a:chOff x="1330012" y="4680517"/>
            <a:chExt cx="7535508" cy="1138809"/>
          </a:xfrm>
        </p:grpSpPr>
        <p:grpSp>
          <p:nvGrpSpPr>
            <p:cNvPr id="14" name="Group 14"/>
            <p:cNvGrpSpPr/>
            <p:nvPr/>
          </p:nvGrpSpPr>
          <p:grpSpPr>
            <a:xfrm>
              <a:off x="2190623" y="4680517"/>
              <a:ext cx="6674897" cy="1138809"/>
              <a:chOff x="0" y="0"/>
              <a:chExt cx="8899862" cy="1518412"/>
            </a:xfrm>
          </p:grpSpPr>
          <p:sp>
            <p:nvSpPr>
              <p:cNvPr id="15" name="Freeform 15"/>
              <p:cNvSpPr/>
              <p:nvPr/>
            </p:nvSpPr>
            <p:spPr>
              <a:xfrm>
                <a:off x="0" y="0"/>
                <a:ext cx="8899861" cy="1518412"/>
              </a:xfrm>
              <a:custGeom>
                <a:avLst/>
                <a:gdLst/>
                <a:ahLst/>
                <a:cxnLst/>
                <a:rect l="l" t="t" r="r" b="b"/>
                <a:pathLst>
                  <a:path w="8899861" h="1518412">
                    <a:moveTo>
                      <a:pt x="0" y="0"/>
                    </a:moveTo>
                    <a:lnTo>
                      <a:pt x="8899861" y="0"/>
                    </a:lnTo>
                    <a:lnTo>
                      <a:pt x="8899861" y="1518412"/>
                    </a:lnTo>
                    <a:lnTo>
                      <a:pt x="0" y="1518412"/>
                    </a:lnTo>
                    <a:close/>
                  </a:path>
                </a:pathLst>
              </a:custGeom>
              <a:solidFill>
                <a:srgbClr val="000000">
                  <a:alpha val="0"/>
                </a:srgbClr>
              </a:solidFill>
            </p:spPr>
            <p:txBody>
              <a:bodyPr/>
              <a:lstStyle/>
              <a:p>
                <a:endParaRPr lang="en-US"/>
              </a:p>
            </p:txBody>
          </p:sp>
          <p:sp>
            <p:nvSpPr>
              <p:cNvPr id="16" name="TextBox 16"/>
              <p:cNvSpPr txBox="1"/>
              <p:nvPr/>
            </p:nvSpPr>
            <p:spPr>
              <a:xfrm>
                <a:off x="0" y="-190500"/>
                <a:ext cx="8899862" cy="1708912"/>
              </a:xfrm>
              <a:prstGeom prst="rect">
                <a:avLst/>
              </a:prstGeom>
            </p:spPr>
            <p:txBody>
              <a:bodyPr lIns="0" tIns="0" rIns="0" bIns="0" rtlCol="0" anchor="t"/>
              <a:lstStyle/>
              <a:p>
                <a:pPr algn="l">
                  <a:lnSpc>
                    <a:spcPts val="9120"/>
                  </a:lnSpc>
                </a:pPr>
                <a:r>
                  <a:rPr lang="en-US" sz="6000" dirty="0">
                    <a:solidFill>
                      <a:srgbClr val="000000"/>
                    </a:solidFill>
                    <a:latin typeface="DM Sans"/>
                    <a:ea typeface="DM Sans"/>
                    <a:cs typeface="DM Sans"/>
                    <a:sym typeface="DM Sans"/>
                  </a:rPr>
                  <a:t>Keep the message</a:t>
                </a:r>
              </a:p>
            </p:txBody>
          </p:sp>
        </p:grpSp>
        <p:sp>
          <p:nvSpPr>
            <p:cNvPr id="17" name="Freeform 17"/>
            <p:cNvSpPr/>
            <p:nvPr/>
          </p:nvSpPr>
          <p:spPr>
            <a:xfrm>
              <a:off x="1330012" y="4770357"/>
              <a:ext cx="499177" cy="746285"/>
            </a:xfrm>
            <a:custGeom>
              <a:avLst/>
              <a:gdLst/>
              <a:ahLst/>
              <a:cxnLst/>
              <a:rect l="l" t="t" r="r" b="b"/>
              <a:pathLst>
                <a:path w="665569" h="995046">
                  <a:moveTo>
                    <a:pt x="0" y="0"/>
                  </a:moveTo>
                  <a:lnTo>
                    <a:pt x="665569" y="0"/>
                  </a:lnTo>
                  <a:lnTo>
                    <a:pt x="665569" y="995046"/>
                  </a:lnTo>
                  <a:lnTo>
                    <a:pt x="0" y="9950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31" name="Group 30">
            <a:extLst>
              <a:ext uri="{FF2B5EF4-FFF2-40B4-BE49-F238E27FC236}">
                <a16:creationId xmlns:a16="http://schemas.microsoft.com/office/drawing/2014/main" id="{F625FB50-3EB0-D954-5037-E1B763BFD51E}"/>
              </a:ext>
            </a:extLst>
          </p:cNvPr>
          <p:cNvGrpSpPr/>
          <p:nvPr/>
        </p:nvGrpSpPr>
        <p:grpSpPr>
          <a:xfrm>
            <a:off x="1290850" y="6381906"/>
            <a:ext cx="6914008" cy="1138809"/>
            <a:chOff x="1290850" y="6381906"/>
            <a:chExt cx="6914008" cy="1138809"/>
          </a:xfrm>
        </p:grpSpPr>
        <p:grpSp>
          <p:nvGrpSpPr>
            <p:cNvPr id="19" name="Group 19"/>
            <p:cNvGrpSpPr/>
            <p:nvPr/>
          </p:nvGrpSpPr>
          <p:grpSpPr>
            <a:xfrm>
              <a:off x="2190623" y="6381906"/>
              <a:ext cx="6014235" cy="1138809"/>
              <a:chOff x="0" y="0"/>
              <a:chExt cx="8018980" cy="1518412"/>
            </a:xfrm>
          </p:grpSpPr>
          <p:sp>
            <p:nvSpPr>
              <p:cNvPr id="20" name="Freeform 20"/>
              <p:cNvSpPr/>
              <p:nvPr/>
            </p:nvSpPr>
            <p:spPr>
              <a:xfrm>
                <a:off x="0" y="0"/>
                <a:ext cx="8018980" cy="1518412"/>
              </a:xfrm>
              <a:custGeom>
                <a:avLst/>
                <a:gdLst/>
                <a:ahLst/>
                <a:cxnLst/>
                <a:rect l="l" t="t" r="r" b="b"/>
                <a:pathLst>
                  <a:path w="8018980" h="1518412">
                    <a:moveTo>
                      <a:pt x="0" y="0"/>
                    </a:moveTo>
                    <a:lnTo>
                      <a:pt x="8018980" y="0"/>
                    </a:lnTo>
                    <a:lnTo>
                      <a:pt x="8018980" y="1518412"/>
                    </a:lnTo>
                    <a:lnTo>
                      <a:pt x="0" y="1518412"/>
                    </a:lnTo>
                    <a:close/>
                  </a:path>
                </a:pathLst>
              </a:custGeom>
              <a:solidFill>
                <a:srgbClr val="000000">
                  <a:alpha val="0"/>
                </a:srgbClr>
              </a:solidFill>
            </p:spPr>
            <p:txBody>
              <a:bodyPr/>
              <a:lstStyle/>
              <a:p>
                <a:endParaRPr lang="en-US"/>
              </a:p>
            </p:txBody>
          </p:sp>
          <p:sp>
            <p:nvSpPr>
              <p:cNvPr id="21" name="TextBox 21"/>
              <p:cNvSpPr txBox="1"/>
              <p:nvPr/>
            </p:nvSpPr>
            <p:spPr>
              <a:xfrm>
                <a:off x="0" y="-190500"/>
                <a:ext cx="8018980" cy="1708912"/>
              </a:xfrm>
              <a:prstGeom prst="rect">
                <a:avLst/>
              </a:prstGeom>
            </p:spPr>
            <p:txBody>
              <a:bodyPr lIns="0" tIns="0" rIns="0" bIns="0" rtlCol="0" anchor="t"/>
              <a:lstStyle/>
              <a:p>
                <a:pPr algn="l">
                  <a:lnSpc>
                    <a:spcPts val="9119"/>
                  </a:lnSpc>
                </a:pPr>
                <a:r>
                  <a:rPr lang="en-US" sz="5999" dirty="0">
                    <a:solidFill>
                      <a:srgbClr val="000000"/>
                    </a:solidFill>
                    <a:latin typeface="DM Sans"/>
                    <a:ea typeface="DM Sans"/>
                    <a:cs typeface="DM Sans"/>
                    <a:sym typeface="DM Sans"/>
                  </a:rPr>
                  <a:t>Block the sender</a:t>
                </a:r>
              </a:p>
            </p:txBody>
          </p:sp>
        </p:grpSp>
        <p:sp>
          <p:nvSpPr>
            <p:cNvPr id="22" name="Freeform 22"/>
            <p:cNvSpPr/>
            <p:nvPr/>
          </p:nvSpPr>
          <p:spPr>
            <a:xfrm>
              <a:off x="1290850" y="6515100"/>
              <a:ext cx="499177" cy="746285"/>
            </a:xfrm>
            <a:custGeom>
              <a:avLst/>
              <a:gdLst/>
              <a:ahLst/>
              <a:cxnLst/>
              <a:rect l="l" t="t" r="r" b="b"/>
              <a:pathLst>
                <a:path w="665569" h="995046">
                  <a:moveTo>
                    <a:pt x="0" y="0"/>
                  </a:moveTo>
                  <a:lnTo>
                    <a:pt x="665569" y="0"/>
                  </a:lnTo>
                  <a:lnTo>
                    <a:pt x="665569" y="995046"/>
                  </a:lnTo>
                  <a:lnTo>
                    <a:pt x="0" y="9950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30" name="Group 29">
            <a:extLst>
              <a:ext uri="{FF2B5EF4-FFF2-40B4-BE49-F238E27FC236}">
                <a16:creationId xmlns:a16="http://schemas.microsoft.com/office/drawing/2014/main" id="{AF60A0F9-0FE8-9CF9-08AA-A2C0AF050E14}"/>
              </a:ext>
            </a:extLst>
          </p:cNvPr>
          <p:cNvGrpSpPr/>
          <p:nvPr/>
        </p:nvGrpSpPr>
        <p:grpSpPr>
          <a:xfrm>
            <a:off x="1330011" y="8083294"/>
            <a:ext cx="6610544" cy="1138809"/>
            <a:chOff x="1330011" y="8083294"/>
            <a:chExt cx="6610544" cy="1138809"/>
          </a:xfrm>
        </p:grpSpPr>
        <p:grpSp>
          <p:nvGrpSpPr>
            <p:cNvPr id="24" name="Group 24"/>
            <p:cNvGrpSpPr/>
            <p:nvPr/>
          </p:nvGrpSpPr>
          <p:grpSpPr>
            <a:xfrm>
              <a:off x="2036223" y="8083294"/>
              <a:ext cx="5904332" cy="1138809"/>
              <a:chOff x="0" y="0"/>
              <a:chExt cx="7872443" cy="1518412"/>
            </a:xfrm>
          </p:grpSpPr>
          <p:sp>
            <p:nvSpPr>
              <p:cNvPr id="25" name="Freeform 25"/>
              <p:cNvSpPr/>
              <p:nvPr/>
            </p:nvSpPr>
            <p:spPr>
              <a:xfrm>
                <a:off x="0" y="0"/>
                <a:ext cx="7872444" cy="1518412"/>
              </a:xfrm>
              <a:custGeom>
                <a:avLst/>
                <a:gdLst/>
                <a:ahLst/>
                <a:cxnLst/>
                <a:rect l="l" t="t" r="r" b="b"/>
                <a:pathLst>
                  <a:path w="7872444" h="1518412">
                    <a:moveTo>
                      <a:pt x="0" y="0"/>
                    </a:moveTo>
                    <a:lnTo>
                      <a:pt x="7872444" y="0"/>
                    </a:lnTo>
                    <a:lnTo>
                      <a:pt x="7872444" y="1518412"/>
                    </a:lnTo>
                    <a:lnTo>
                      <a:pt x="0" y="1518412"/>
                    </a:lnTo>
                    <a:close/>
                  </a:path>
                </a:pathLst>
              </a:custGeom>
              <a:solidFill>
                <a:srgbClr val="000000">
                  <a:alpha val="0"/>
                </a:srgbClr>
              </a:solidFill>
            </p:spPr>
            <p:txBody>
              <a:bodyPr/>
              <a:lstStyle/>
              <a:p>
                <a:endParaRPr lang="en-US"/>
              </a:p>
            </p:txBody>
          </p:sp>
          <p:sp>
            <p:nvSpPr>
              <p:cNvPr id="26" name="TextBox 26"/>
              <p:cNvSpPr txBox="1"/>
              <p:nvPr/>
            </p:nvSpPr>
            <p:spPr>
              <a:xfrm>
                <a:off x="0" y="-190500"/>
                <a:ext cx="7872443" cy="1708912"/>
              </a:xfrm>
              <a:prstGeom prst="rect">
                <a:avLst/>
              </a:prstGeom>
            </p:spPr>
            <p:txBody>
              <a:bodyPr lIns="0" tIns="0" rIns="0" bIns="0" rtlCol="0" anchor="t"/>
              <a:lstStyle/>
              <a:p>
                <a:pPr algn="l">
                  <a:lnSpc>
                    <a:spcPts val="9120"/>
                  </a:lnSpc>
                </a:pPr>
                <a:r>
                  <a:rPr lang="en-US" sz="6000" dirty="0">
                    <a:solidFill>
                      <a:srgbClr val="000000"/>
                    </a:solidFill>
                    <a:latin typeface="DM Sans"/>
                    <a:ea typeface="DM Sans"/>
                    <a:cs typeface="DM Sans"/>
                    <a:sym typeface="DM Sans"/>
                  </a:rPr>
                  <a:t>Talk to someone</a:t>
                </a:r>
              </a:p>
            </p:txBody>
          </p:sp>
        </p:grpSp>
        <p:sp>
          <p:nvSpPr>
            <p:cNvPr id="27" name="Freeform 27"/>
            <p:cNvSpPr/>
            <p:nvPr/>
          </p:nvSpPr>
          <p:spPr>
            <a:xfrm>
              <a:off x="1330011" y="8208118"/>
              <a:ext cx="499177" cy="746285"/>
            </a:xfrm>
            <a:custGeom>
              <a:avLst/>
              <a:gdLst/>
              <a:ahLst/>
              <a:cxnLst/>
              <a:rect l="l" t="t" r="r" b="b"/>
              <a:pathLst>
                <a:path w="665569" h="995046">
                  <a:moveTo>
                    <a:pt x="0" y="0"/>
                  </a:moveTo>
                  <a:lnTo>
                    <a:pt x="665569" y="0"/>
                  </a:lnTo>
                  <a:lnTo>
                    <a:pt x="665569" y="995047"/>
                  </a:lnTo>
                  <a:lnTo>
                    <a:pt x="0" y="9950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28" name="Freeform 28"/>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8"/>
            <a:stretch>
              <a:fillRect/>
            </a:stretch>
          </a:blipFill>
        </p:spPr>
        <p:txBody>
          <a:bodyPr/>
          <a:lstStyle/>
          <a:p>
            <a:endParaRPr lang="en-US"/>
          </a:p>
        </p:txBody>
      </p:sp>
      <p:sp>
        <p:nvSpPr>
          <p:cNvPr id="29" name="TextBox 29"/>
          <p:cNvSpPr txBox="1"/>
          <p:nvPr/>
        </p:nvSpPr>
        <p:spPr>
          <a:xfrm>
            <a:off x="8481981" y="914937"/>
            <a:ext cx="9180287" cy="764039"/>
          </a:xfrm>
          <a:prstGeom prst="rect">
            <a:avLst/>
          </a:prstGeom>
        </p:spPr>
        <p:txBody>
          <a:bodyPr lIns="0" tIns="0" rIns="0" bIns="0" rtlCol="0" anchor="t">
            <a:spAutoFit/>
          </a:bodyPr>
          <a:lstStyle/>
          <a:p>
            <a:pPr marL="0" lvl="0" indent="0" algn="l">
              <a:lnSpc>
                <a:spcPts val="5429"/>
              </a:lnSpc>
              <a:spcBef>
                <a:spcPct val="0"/>
              </a:spcBef>
            </a:pPr>
            <a:r>
              <a:rPr lang="en-US" sz="6100">
                <a:solidFill>
                  <a:srgbClr val="00B0F0"/>
                </a:solidFill>
                <a:latin typeface="Bobby Jones"/>
                <a:ea typeface="Bobby Jones"/>
                <a:cs typeface="Bobby Jones"/>
                <a:sym typeface="Bobby Jones"/>
              </a:rPr>
              <a:t>dealing with cyberbullying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7113568" y="9499702"/>
            <a:ext cx="1097400" cy="787200"/>
            <a:chOff x="0" y="0"/>
            <a:chExt cx="1463200" cy="1049600"/>
          </a:xfrm>
        </p:grpSpPr>
        <p:sp>
          <p:nvSpPr>
            <p:cNvPr id="3" name="Freeform 3"/>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4" name="TextBox 4"/>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15</a:t>
              </a:r>
            </a:p>
          </p:txBody>
        </p:sp>
      </p:grpSp>
      <p:sp>
        <p:nvSpPr>
          <p:cNvPr id="5" name="TextBox 5"/>
          <p:cNvSpPr txBox="1"/>
          <p:nvPr/>
        </p:nvSpPr>
        <p:spPr>
          <a:xfrm>
            <a:off x="9615763" y="849062"/>
            <a:ext cx="8221565" cy="794900"/>
          </a:xfrm>
          <a:prstGeom prst="rect">
            <a:avLst/>
          </a:prstGeom>
        </p:spPr>
        <p:txBody>
          <a:bodyPr lIns="0" tIns="0" rIns="0" bIns="0" rtlCol="0" anchor="t">
            <a:spAutoFit/>
          </a:bodyPr>
          <a:lstStyle/>
          <a:p>
            <a:pPr marL="0" lvl="0" indent="0" algn="l">
              <a:lnSpc>
                <a:spcPts val="5696"/>
              </a:lnSpc>
              <a:spcBef>
                <a:spcPct val="0"/>
              </a:spcBef>
            </a:pPr>
            <a:r>
              <a:rPr lang="en-US" sz="6400">
                <a:solidFill>
                  <a:srgbClr val="00B0F0"/>
                </a:solidFill>
                <a:latin typeface="Bobby Jones"/>
                <a:ea typeface="Bobby Jones"/>
                <a:cs typeface="Bobby Jones"/>
                <a:sym typeface="Bobby Jones"/>
              </a:rPr>
              <a:t>inappropriate </a:t>
            </a:r>
            <a:r>
              <a:rPr lang="en-US" sz="6400">
                <a:solidFill>
                  <a:srgbClr val="F89A00"/>
                </a:solidFill>
                <a:latin typeface="Bobby Jones"/>
                <a:ea typeface="Bobby Jones"/>
                <a:cs typeface="Bobby Jones"/>
                <a:sym typeface="Bobby Jones"/>
              </a:rPr>
              <a:t>Content</a:t>
            </a:r>
            <a:r>
              <a:rPr lang="en-US" sz="6400">
                <a:solidFill>
                  <a:srgbClr val="00B0F0"/>
                </a:solidFill>
                <a:latin typeface="Bobby Jones"/>
                <a:ea typeface="Bobby Jones"/>
                <a:cs typeface="Bobby Jones"/>
                <a:sym typeface="Bobby Jones"/>
              </a:rPr>
              <a:t>  </a:t>
            </a:r>
          </a:p>
        </p:txBody>
      </p:sp>
      <p:sp>
        <p:nvSpPr>
          <p:cNvPr id="6" name="Freeform 6"/>
          <p:cNvSpPr/>
          <p:nvPr/>
        </p:nvSpPr>
        <p:spPr>
          <a:xfrm rot="-426989">
            <a:off x="16160222" y="1729249"/>
            <a:ext cx="1396269" cy="312257"/>
          </a:xfrm>
          <a:custGeom>
            <a:avLst/>
            <a:gdLst/>
            <a:ahLst/>
            <a:cxnLst/>
            <a:rect l="l" t="t" r="r" b="b"/>
            <a:pathLst>
              <a:path w="1396269" h="312257">
                <a:moveTo>
                  <a:pt x="0" y="0"/>
                </a:moveTo>
                <a:lnTo>
                  <a:pt x="1396269" y="0"/>
                </a:lnTo>
                <a:lnTo>
                  <a:pt x="1396269" y="312257"/>
                </a:lnTo>
                <a:lnTo>
                  <a:pt x="0" y="312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12007825" y="2828755"/>
            <a:ext cx="6280175" cy="644753"/>
            <a:chOff x="0" y="0"/>
            <a:chExt cx="8373566" cy="859671"/>
          </a:xfrm>
        </p:grpSpPr>
        <p:sp>
          <p:nvSpPr>
            <p:cNvPr id="8" name="Freeform 8"/>
            <p:cNvSpPr/>
            <p:nvPr/>
          </p:nvSpPr>
          <p:spPr>
            <a:xfrm>
              <a:off x="0" y="0"/>
              <a:ext cx="8373566" cy="859671"/>
            </a:xfrm>
            <a:custGeom>
              <a:avLst/>
              <a:gdLst/>
              <a:ahLst/>
              <a:cxnLst/>
              <a:rect l="l" t="t" r="r" b="b"/>
              <a:pathLst>
                <a:path w="8373566" h="859671">
                  <a:moveTo>
                    <a:pt x="0" y="0"/>
                  </a:moveTo>
                  <a:lnTo>
                    <a:pt x="8373566" y="0"/>
                  </a:lnTo>
                  <a:lnTo>
                    <a:pt x="8373566" y="859671"/>
                  </a:lnTo>
                  <a:lnTo>
                    <a:pt x="0" y="859671"/>
                  </a:lnTo>
                  <a:close/>
                </a:path>
              </a:pathLst>
            </a:custGeom>
            <a:solidFill>
              <a:srgbClr val="000000">
                <a:alpha val="0"/>
              </a:srgbClr>
            </a:solidFill>
          </p:spPr>
          <p:txBody>
            <a:bodyPr/>
            <a:lstStyle/>
            <a:p>
              <a:endParaRPr lang="en-US"/>
            </a:p>
          </p:txBody>
        </p:sp>
        <p:sp>
          <p:nvSpPr>
            <p:cNvPr id="9" name="TextBox 9"/>
            <p:cNvSpPr txBox="1"/>
            <p:nvPr/>
          </p:nvSpPr>
          <p:spPr>
            <a:xfrm>
              <a:off x="0" y="0"/>
              <a:ext cx="8373566" cy="859671"/>
            </a:xfrm>
            <a:prstGeom prst="rect">
              <a:avLst/>
            </a:prstGeom>
          </p:spPr>
          <p:txBody>
            <a:bodyPr lIns="0" tIns="0" rIns="0" bIns="0" rtlCol="0" anchor="t"/>
            <a:lstStyle/>
            <a:p>
              <a:pPr algn="l">
                <a:lnSpc>
                  <a:spcPts val="4079"/>
                </a:lnSpc>
              </a:pPr>
              <a:r>
                <a:rPr lang="en-US" sz="3399">
                  <a:solidFill>
                    <a:srgbClr val="000000"/>
                  </a:solidFill>
                  <a:latin typeface="DM Sans"/>
                  <a:ea typeface="DM Sans"/>
                  <a:cs typeface="DM Sans"/>
                  <a:sym typeface="DM Sans"/>
                </a:rPr>
                <a:t>Violent Content</a:t>
              </a:r>
            </a:p>
          </p:txBody>
        </p:sp>
      </p:grpSp>
      <p:grpSp>
        <p:nvGrpSpPr>
          <p:cNvPr id="10" name="Group 10"/>
          <p:cNvGrpSpPr/>
          <p:nvPr/>
        </p:nvGrpSpPr>
        <p:grpSpPr>
          <a:xfrm>
            <a:off x="11126439" y="2836884"/>
            <a:ext cx="607837" cy="607837"/>
            <a:chOff x="0" y="0"/>
            <a:chExt cx="1340040" cy="1340040"/>
          </a:xfrm>
        </p:grpSpPr>
        <p:sp>
          <p:nvSpPr>
            <p:cNvPr id="11" name="Freeform 11"/>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9F8BFF"/>
            </a:solidFill>
          </p:spPr>
          <p:txBody>
            <a:bodyPr/>
            <a:lstStyle/>
            <a:p>
              <a:endParaRPr lang="en-US"/>
            </a:p>
          </p:txBody>
        </p:sp>
      </p:grpSp>
      <p:grpSp>
        <p:nvGrpSpPr>
          <p:cNvPr id="12" name="Group 12"/>
          <p:cNvGrpSpPr/>
          <p:nvPr/>
        </p:nvGrpSpPr>
        <p:grpSpPr>
          <a:xfrm>
            <a:off x="12007825" y="4388020"/>
            <a:ext cx="3857960" cy="644753"/>
            <a:chOff x="0" y="0"/>
            <a:chExt cx="5143947" cy="859671"/>
          </a:xfrm>
        </p:grpSpPr>
        <p:sp>
          <p:nvSpPr>
            <p:cNvPr id="13" name="Freeform 13"/>
            <p:cNvSpPr/>
            <p:nvPr/>
          </p:nvSpPr>
          <p:spPr>
            <a:xfrm>
              <a:off x="0" y="0"/>
              <a:ext cx="5143947" cy="859671"/>
            </a:xfrm>
            <a:custGeom>
              <a:avLst/>
              <a:gdLst/>
              <a:ahLst/>
              <a:cxnLst/>
              <a:rect l="l" t="t" r="r" b="b"/>
              <a:pathLst>
                <a:path w="5143947" h="859671">
                  <a:moveTo>
                    <a:pt x="0" y="0"/>
                  </a:moveTo>
                  <a:lnTo>
                    <a:pt x="5143947" y="0"/>
                  </a:lnTo>
                  <a:lnTo>
                    <a:pt x="5143947" y="859671"/>
                  </a:lnTo>
                  <a:lnTo>
                    <a:pt x="0" y="859671"/>
                  </a:lnTo>
                  <a:close/>
                </a:path>
              </a:pathLst>
            </a:custGeom>
            <a:solidFill>
              <a:srgbClr val="000000">
                <a:alpha val="0"/>
              </a:srgbClr>
            </a:solidFill>
          </p:spPr>
          <p:txBody>
            <a:bodyPr/>
            <a:lstStyle/>
            <a:p>
              <a:endParaRPr lang="en-US"/>
            </a:p>
          </p:txBody>
        </p:sp>
        <p:sp>
          <p:nvSpPr>
            <p:cNvPr id="14" name="TextBox 14"/>
            <p:cNvSpPr txBox="1"/>
            <p:nvPr/>
          </p:nvSpPr>
          <p:spPr>
            <a:xfrm>
              <a:off x="0" y="0"/>
              <a:ext cx="5143947" cy="859671"/>
            </a:xfrm>
            <a:prstGeom prst="rect">
              <a:avLst/>
            </a:prstGeom>
          </p:spPr>
          <p:txBody>
            <a:bodyPr lIns="0" tIns="0" rIns="0" bIns="0" rtlCol="0" anchor="t"/>
            <a:lstStyle/>
            <a:p>
              <a:pPr algn="l">
                <a:lnSpc>
                  <a:spcPts val="4079"/>
                </a:lnSpc>
              </a:pPr>
              <a:r>
                <a:rPr lang="en-US" sz="3399">
                  <a:solidFill>
                    <a:srgbClr val="000000"/>
                  </a:solidFill>
                  <a:latin typeface="DM Sans"/>
                  <a:ea typeface="DM Sans"/>
                  <a:cs typeface="DM Sans"/>
                  <a:sym typeface="DM Sans"/>
                </a:rPr>
                <a:t>Pornography</a:t>
              </a:r>
            </a:p>
          </p:txBody>
        </p:sp>
      </p:grpSp>
      <p:grpSp>
        <p:nvGrpSpPr>
          <p:cNvPr id="15" name="Group 15"/>
          <p:cNvGrpSpPr/>
          <p:nvPr/>
        </p:nvGrpSpPr>
        <p:grpSpPr>
          <a:xfrm>
            <a:off x="11126439" y="4406478"/>
            <a:ext cx="607837" cy="607837"/>
            <a:chOff x="0" y="0"/>
            <a:chExt cx="1340040" cy="1340040"/>
          </a:xfrm>
        </p:grpSpPr>
        <p:sp>
          <p:nvSpPr>
            <p:cNvPr id="16" name="Freeform 16"/>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43C466"/>
            </a:solidFill>
          </p:spPr>
          <p:txBody>
            <a:bodyPr/>
            <a:lstStyle/>
            <a:p>
              <a:endParaRPr lang="en-US"/>
            </a:p>
          </p:txBody>
        </p:sp>
      </p:grpSp>
      <p:grpSp>
        <p:nvGrpSpPr>
          <p:cNvPr id="17" name="Group 17"/>
          <p:cNvGrpSpPr/>
          <p:nvPr/>
        </p:nvGrpSpPr>
        <p:grpSpPr>
          <a:xfrm>
            <a:off x="12007825" y="5947285"/>
            <a:ext cx="4426395" cy="644753"/>
            <a:chOff x="0" y="0"/>
            <a:chExt cx="5901860" cy="859671"/>
          </a:xfrm>
        </p:grpSpPr>
        <p:sp>
          <p:nvSpPr>
            <p:cNvPr id="18" name="Freeform 18"/>
            <p:cNvSpPr/>
            <p:nvPr/>
          </p:nvSpPr>
          <p:spPr>
            <a:xfrm>
              <a:off x="0" y="0"/>
              <a:ext cx="5901860" cy="859671"/>
            </a:xfrm>
            <a:custGeom>
              <a:avLst/>
              <a:gdLst/>
              <a:ahLst/>
              <a:cxnLst/>
              <a:rect l="l" t="t" r="r" b="b"/>
              <a:pathLst>
                <a:path w="5901860" h="859671">
                  <a:moveTo>
                    <a:pt x="0" y="0"/>
                  </a:moveTo>
                  <a:lnTo>
                    <a:pt x="5901860" y="0"/>
                  </a:lnTo>
                  <a:lnTo>
                    <a:pt x="5901860" y="859671"/>
                  </a:lnTo>
                  <a:lnTo>
                    <a:pt x="0" y="859671"/>
                  </a:lnTo>
                  <a:close/>
                </a:path>
              </a:pathLst>
            </a:custGeom>
            <a:solidFill>
              <a:srgbClr val="000000">
                <a:alpha val="0"/>
              </a:srgbClr>
            </a:solidFill>
          </p:spPr>
          <p:txBody>
            <a:bodyPr/>
            <a:lstStyle/>
            <a:p>
              <a:endParaRPr lang="en-US"/>
            </a:p>
          </p:txBody>
        </p:sp>
        <p:sp>
          <p:nvSpPr>
            <p:cNvPr id="19" name="TextBox 19"/>
            <p:cNvSpPr txBox="1"/>
            <p:nvPr/>
          </p:nvSpPr>
          <p:spPr>
            <a:xfrm>
              <a:off x="0" y="0"/>
              <a:ext cx="5901860" cy="859671"/>
            </a:xfrm>
            <a:prstGeom prst="rect">
              <a:avLst/>
            </a:prstGeom>
          </p:spPr>
          <p:txBody>
            <a:bodyPr lIns="0" tIns="0" rIns="0" bIns="0" rtlCol="0" anchor="t"/>
            <a:lstStyle/>
            <a:p>
              <a:pPr algn="l">
                <a:lnSpc>
                  <a:spcPts val="4079"/>
                </a:lnSpc>
              </a:pPr>
              <a:r>
                <a:rPr lang="en-US" sz="3399">
                  <a:solidFill>
                    <a:srgbClr val="000000"/>
                  </a:solidFill>
                  <a:latin typeface="DM Sans"/>
                  <a:ea typeface="DM Sans"/>
                  <a:cs typeface="DM Sans"/>
                  <a:sym typeface="DM Sans"/>
                </a:rPr>
                <a:t>Promoting hate</a:t>
              </a:r>
            </a:p>
          </p:txBody>
        </p:sp>
      </p:grpSp>
      <p:grpSp>
        <p:nvGrpSpPr>
          <p:cNvPr id="20" name="Group 20"/>
          <p:cNvGrpSpPr/>
          <p:nvPr/>
        </p:nvGrpSpPr>
        <p:grpSpPr>
          <a:xfrm>
            <a:off x="11126439" y="5965743"/>
            <a:ext cx="607837" cy="607837"/>
            <a:chOff x="0" y="0"/>
            <a:chExt cx="1340040" cy="1340040"/>
          </a:xfrm>
        </p:grpSpPr>
        <p:sp>
          <p:nvSpPr>
            <p:cNvPr id="21" name="Freeform 21"/>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A2AD"/>
            </a:solidFill>
          </p:spPr>
          <p:txBody>
            <a:bodyPr/>
            <a:lstStyle/>
            <a:p>
              <a:endParaRPr lang="en-US"/>
            </a:p>
          </p:txBody>
        </p:sp>
      </p:grpSp>
      <p:grpSp>
        <p:nvGrpSpPr>
          <p:cNvPr id="22" name="Group 22"/>
          <p:cNvGrpSpPr/>
          <p:nvPr/>
        </p:nvGrpSpPr>
        <p:grpSpPr>
          <a:xfrm>
            <a:off x="12007825" y="7506550"/>
            <a:ext cx="5105743" cy="1159103"/>
            <a:chOff x="0" y="0"/>
            <a:chExt cx="6807657" cy="1545471"/>
          </a:xfrm>
        </p:grpSpPr>
        <p:sp>
          <p:nvSpPr>
            <p:cNvPr id="23" name="Freeform 23"/>
            <p:cNvSpPr/>
            <p:nvPr/>
          </p:nvSpPr>
          <p:spPr>
            <a:xfrm>
              <a:off x="0" y="0"/>
              <a:ext cx="6807657" cy="1545471"/>
            </a:xfrm>
            <a:custGeom>
              <a:avLst/>
              <a:gdLst/>
              <a:ahLst/>
              <a:cxnLst/>
              <a:rect l="l" t="t" r="r" b="b"/>
              <a:pathLst>
                <a:path w="6807657" h="1545471">
                  <a:moveTo>
                    <a:pt x="0" y="0"/>
                  </a:moveTo>
                  <a:lnTo>
                    <a:pt x="6807657" y="0"/>
                  </a:lnTo>
                  <a:lnTo>
                    <a:pt x="6807657" y="1545471"/>
                  </a:lnTo>
                  <a:lnTo>
                    <a:pt x="0" y="1545471"/>
                  </a:lnTo>
                  <a:close/>
                </a:path>
              </a:pathLst>
            </a:custGeom>
            <a:solidFill>
              <a:srgbClr val="000000">
                <a:alpha val="0"/>
              </a:srgbClr>
            </a:solidFill>
          </p:spPr>
          <p:txBody>
            <a:bodyPr/>
            <a:lstStyle/>
            <a:p>
              <a:endParaRPr lang="en-US"/>
            </a:p>
          </p:txBody>
        </p:sp>
        <p:sp>
          <p:nvSpPr>
            <p:cNvPr id="24" name="TextBox 24"/>
            <p:cNvSpPr txBox="1"/>
            <p:nvPr/>
          </p:nvSpPr>
          <p:spPr>
            <a:xfrm>
              <a:off x="0" y="0"/>
              <a:ext cx="6807657" cy="1545471"/>
            </a:xfrm>
            <a:prstGeom prst="rect">
              <a:avLst/>
            </a:prstGeom>
          </p:spPr>
          <p:txBody>
            <a:bodyPr lIns="0" tIns="0" rIns="0" bIns="0" rtlCol="0" anchor="t"/>
            <a:lstStyle/>
            <a:p>
              <a:pPr algn="l">
                <a:lnSpc>
                  <a:spcPts val="4079"/>
                </a:lnSpc>
              </a:pPr>
              <a:r>
                <a:rPr lang="en-US" sz="3399">
                  <a:solidFill>
                    <a:srgbClr val="000000"/>
                  </a:solidFill>
                  <a:latin typeface="DM Sans"/>
                  <a:ea typeface="DM Sans"/>
                  <a:cs typeface="DM Sans"/>
                  <a:sym typeface="DM Sans"/>
                </a:rPr>
                <a:t>Unreliable information / Mis and Disinformation</a:t>
              </a:r>
            </a:p>
          </p:txBody>
        </p:sp>
      </p:grpSp>
      <p:grpSp>
        <p:nvGrpSpPr>
          <p:cNvPr id="25" name="Group 25"/>
          <p:cNvGrpSpPr/>
          <p:nvPr/>
        </p:nvGrpSpPr>
        <p:grpSpPr>
          <a:xfrm>
            <a:off x="11126439" y="7525008"/>
            <a:ext cx="607837" cy="607837"/>
            <a:chOff x="0" y="0"/>
            <a:chExt cx="1340040" cy="1340040"/>
          </a:xfrm>
        </p:grpSpPr>
        <p:sp>
          <p:nvSpPr>
            <p:cNvPr id="26" name="Freeform 26"/>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66C4"/>
            </a:solidFill>
          </p:spPr>
          <p:txBody>
            <a:bodyPr/>
            <a:lstStyle/>
            <a:p>
              <a:endParaRPr lang="en-US"/>
            </a:p>
          </p:txBody>
        </p:sp>
      </p:grpSp>
      <p:grpSp>
        <p:nvGrpSpPr>
          <p:cNvPr id="27" name="Group 27"/>
          <p:cNvGrpSpPr/>
          <p:nvPr/>
        </p:nvGrpSpPr>
        <p:grpSpPr>
          <a:xfrm>
            <a:off x="1357826" y="1994706"/>
            <a:ext cx="7500089" cy="7746425"/>
            <a:chOff x="0" y="0"/>
            <a:chExt cx="6148070" cy="6350000"/>
          </a:xfrm>
        </p:grpSpPr>
        <p:sp>
          <p:nvSpPr>
            <p:cNvPr id="28" name="Freeform 28"/>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5"/>
              <a:stretch>
                <a:fillRect l="-42614" r="-42614"/>
              </a:stretch>
            </a:blipFill>
          </p:spPr>
          <p:txBody>
            <a:bodyPr/>
            <a:lstStyle/>
            <a:p>
              <a:endParaRPr lang="en-US"/>
            </a:p>
          </p:txBody>
        </p:sp>
      </p:grpSp>
      <p:sp>
        <p:nvSpPr>
          <p:cNvPr id="29" name="Freeform 29"/>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7113568" y="9499702"/>
            <a:ext cx="1097400" cy="787200"/>
            <a:chOff x="0" y="0"/>
            <a:chExt cx="1463200" cy="1049600"/>
          </a:xfrm>
        </p:grpSpPr>
        <p:sp>
          <p:nvSpPr>
            <p:cNvPr id="3" name="Freeform 3"/>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4" name="TextBox 4"/>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15</a:t>
              </a:r>
            </a:p>
          </p:txBody>
        </p:sp>
      </p:grpSp>
      <p:sp>
        <p:nvSpPr>
          <p:cNvPr id="5" name="Freeform 5"/>
          <p:cNvSpPr/>
          <p:nvPr/>
        </p:nvSpPr>
        <p:spPr>
          <a:xfrm rot="-426989">
            <a:off x="16080121" y="2209184"/>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887459" y="2365312"/>
            <a:ext cx="12961072" cy="1159103"/>
            <a:chOff x="0" y="0"/>
            <a:chExt cx="17281430" cy="1545471"/>
          </a:xfrm>
        </p:grpSpPr>
        <p:sp>
          <p:nvSpPr>
            <p:cNvPr id="7" name="Freeform 7"/>
            <p:cNvSpPr/>
            <p:nvPr/>
          </p:nvSpPr>
          <p:spPr>
            <a:xfrm>
              <a:off x="0" y="0"/>
              <a:ext cx="17281430" cy="1545471"/>
            </a:xfrm>
            <a:custGeom>
              <a:avLst/>
              <a:gdLst/>
              <a:ahLst/>
              <a:cxnLst/>
              <a:rect l="l" t="t" r="r" b="b"/>
              <a:pathLst>
                <a:path w="17281430" h="1545471">
                  <a:moveTo>
                    <a:pt x="0" y="0"/>
                  </a:moveTo>
                  <a:lnTo>
                    <a:pt x="17281430" y="0"/>
                  </a:lnTo>
                  <a:lnTo>
                    <a:pt x="17281430" y="1545471"/>
                  </a:lnTo>
                  <a:lnTo>
                    <a:pt x="0" y="1545471"/>
                  </a:lnTo>
                  <a:close/>
                </a:path>
              </a:pathLst>
            </a:custGeom>
            <a:solidFill>
              <a:srgbClr val="000000">
                <a:alpha val="0"/>
              </a:srgbClr>
            </a:solidFill>
          </p:spPr>
          <p:txBody>
            <a:bodyPr/>
            <a:lstStyle/>
            <a:p>
              <a:endParaRPr lang="en-US"/>
            </a:p>
          </p:txBody>
        </p:sp>
        <p:sp>
          <p:nvSpPr>
            <p:cNvPr id="8" name="TextBox 8"/>
            <p:cNvSpPr txBox="1"/>
            <p:nvPr/>
          </p:nvSpPr>
          <p:spPr>
            <a:xfrm>
              <a:off x="0" y="0"/>
              <a:ext cx="17281430" cy="1545471"/>
            </a:xfrm>
            <a:prstGeom prst="rect">
              <a:avLst/>
            </a:prstGeom>
          </p:spPr>
          <p:txBody>
            <a:bodyPr lIns="0" tIns="0" rIns="0" bIns="0" rtlCol="0" anchor="t"/>
            <a:lstStyle/>
            <a:p>
              <a:pPr algn="l">
                <a:lnSpc>
                  <a:spcPts val="4079"/>
                </a:lnSpc>
              </a:pPr>
              <a:r>
                <a:rPr lang="en-US" sz="3399">
                  <a:solidFill>
                    <a:srgbClr val="000000"/>
                  </a:solidFill>
                  <a:latin typeface="DM Sans"/>
                  <a:ea typeface="DM Sans"/>
                  <a:cs typeface="DM Sans"/>
                  <a:sym typeface="DM Sans"/>
                </a:rPr>
                <a:t>Encourage your child to </a:t>
              </a:r>
              <a:r>
                <a:rPr lang="en-US" sz="3399" b="1">
                  <a:solidFill>
                    <a:srgbClr val="000000"/>
                  </a:solidFill>
                  <a:latin typeface="DM Sans Bold"/>
                  <a:ea typeface="DM Sans Bold"/>
                  <a:cs typeface="DM Sans Bold"/>
                  <a:sym typeface="DM Sans Bold"/>
                </a:rPr>
                <a:t>Stop, Think, Check</a:t>
              </a:r>
              <a:r>
                <a:rPr lang="en-US" sz="3399">
                  <a:solidFill>
                    <a:srgbClr val="000000"/>
                  </a:solidFill>
                  <a:latin typeface="DM Sans"/>
                  <a:ea typeface="DM Sans"/>
                  <a:cs typeface="DM Sans"/>
                  <a:sym typeface="DM Sans"/>
                </a:rPr>
                <a:t> that what they are seeing, reading or hearing online is accurate and reliable. </a:t>
              </a:r>
            </a:p>
          </p:txBody>
        </p:sp>
      </p:grpSp>
      <p:grpSp>
        <p:nvGrpSpPr>
          <p:cNvPr id="9" name="Group 9"/>
          <p:cNvGrpSpPr/>
          <p:nvPr/>
        </p:nvGrpSpPr>
        <p:grpSpPr>
          <a:xfrm>
            <a:off x="887459" y="3977296"/>
            <a:ext cx="5727016" cy="644753"/>
            <a:chOff x="0" y="0"/>
            <a:chExt cx="7636022" cy="859671"/>
          </a:xfrm>
        </p:grpSpPr>
        <p:sp>
          <p:nvSpPr>
            <p:cNvPr id="10" name="Freeform 10"/>
            <p:cNvSpPr/>
            <p:nvPr/>
          </p:nvSpPr>
          <p:spPr>
            <a:xfrm>
              <a:off x="0" y="0"/>
              <a:ext cx="7636022" cy="859671"/>
            </a:xfrm>
            <a:custGeom>
              <a:avLst/>
              <a:gdLst/>
              <a:ahLst/>
              <a:cxnLst/>
              <a:rect l="l" t="t" r="r" b="b"/>
              <a:pathLst>
                <a:path w="7636022" h="859671">
                  <a:moveTo>
                    <a:pt x="0" y="0"/>
                  </a:moveTo>
                  <a:lnTo>
                    <a:pt x="7636022" y="0"/>
                  </a:lnTo>
                  <a:lnTo>
                    <a:pt x="7636022" y="859671"/>
                  </a:lnTo>
                  <a:lnTo>
                    <a:pt x="0" y="859671"/>
                  </a:lnTo>
                  <a:close/>
                </a:path>
              </a:pathLst>
            </a:custGeom>
            <a:solidFill>
              <a:srgbClr val="000000">
                <a:alpha val="0"/>
              </a:srgbClr>
            </a:solidFill>
          </p:spPr>
          <p:txBody>
            <a:bodyPr/>
            <a:lstStyle/>
            <a:p>
              <a:endParaRPr lang="en-US"/>
            </a:p>
          </p:txBody>
        </p:sp>
        <p:sp>
          <p:nvSpPr>
            <p:cNvPr id="11" name="TextBox 11"/>
            <p:cNvSpPr txBox="1"/>
            <p:nvPr/>
          </p:nvSpPr>
          <p:spPr>
            <a:xfrm>
              <a:off x="0" y="0"/>
              <a:ext cx="7636022" cy="859671"/>
            </a:xfrm>
            <a:prstGeom prst="rect">
              <a:avLst/>
            </a:prstGeom>
          </p:spPr>
          <p:txBody>
            <a:bodyPr lIns="0" tIns="0" rIns="0" bIns="0" rtlCol="0" anchor="t"/>
            <a:lstStyle/>
            <a:p>
              <a:pPr algn="l">
                <a:lnSpc>
                  <a:spcPts val="4079"/>
                </a:lnSpc>
              </a:pPr>
              <a:r>
                <a:rPr lang="en-US" sz="3399" b="1">
                  <a:solidFill>
                    <a:srgbClr val="000000"/>
                  </a:solidFill>
                  <a:latin typeface="DM Sans Bold"/>
                  <a:ea typeface="DM Sans Bold"/>
                  <a:cs typeface="DM Sans Bold"/>
                  <a:sym typeface="DM Sans Bold"/>
                </a:rPr>
                <a:t>Here are some simple tips:</a:t>
              </a:r>
            </a:p>
          </p:txBody>
        </p:sp>
      </p:grpSp>
      <p:grpSp>
        <p:nvGrpSpPr>
          <p:cNvPr id="58" name="Group 57">
            <a:extLst>
              <a:ext uri="{FF2B5EF4-FFF2-40B4-BE49-F238E27FC236}">
                <a16:creationId xmlns:a16="http://schemas.microsoft.com/office/drawing/2014/main" id="{6401D56E-F515-460D-75C1-35BC419FF6C3}"/>
              </a:ext>
            </a:extLst>
          </p:cNvPr>
          <p:cNvGrpSpPr/>
          <p:nvPr/>
        </p:nvGrpSpPr>
        <p:grpSpPr>
          <a:xfrm>
            <a:off x="1028700" y="4945899"/>
            <a:ext cx="4894528" cy="807204"/>
            <a:chOff x="1028700" y="4945899"/>
            <a:chExt cx="4894528" cy="807204"/>
          </a:xfrm>
        </p:grpSpPr>
        <p:grpSp>
          <p:nvGrpSpPr>
            <p:cNvPr id="13" name="Group 13"/>
            <p:cNvGrpSpPr/>
            <p:nvPr/>
          </p:nvGrpSpPr>
          <p:grpSpPr>
            <a:xfrm>
              <a:off x="2032349" y="5094990"/>
              <a:ext cx="3890879" cy="658113"/>
              <a:chOff x="0" y="0"/>
              <a:chExt cx="5187838" cy="877484"/>
            </a:xfrm>
          </p:grpSpPr>
          <p:sp>
            <p:nvSpPr>
              <p:cNvPr id="14" name="Freeform 14"/>
              <p:cNvSpPr/>
              <p:nvPr/>
            </p:nvSpPr>
            <p:spPr>
              <a:xfrm>
                <a:off x="0" y="0"/>
                <a:ext cx="5187838" cy="877484"/>
              </a:xfrm>
              <a:custGeom>
                <a:avLst/>
                <a:gdLst/>
                <a:ahLst/>
                <a:cxnLst/>
                <a:rect l="l" t="t" r="r" b="b"/>
                <a:pathLst>
                  <a:path w="5187838" h="877484">
                    <a:moveTo>
                      <a:pt x="0" y="0"/>
                    </a:moveTo>
                    <a:lnTo>
                      <a:pt x="5187838" y="0"/>
                    </a:lnTo>
                    <a:lnTo>
                      <a:pt x="5187838" y="877484"/>
                    </a:lnTo>
                    <a:lnTo>
                      <a:pt x="0" y="877484"/>
                    </a:lnTo>
                    <a:close/>
                  </a:path>
                </a:pathLst>
              </a:custGeom>
              <a:solidFill>
                <a:srgbClr val="000000">
                  <a:alpha val="0"/>
                </a:srgbClr>
              </a:solidFill>
            </p:spPr>
            <p:txBody>
              <a:bodyPr/>
              <a:lstStyle/>
              <a:p>
                <a:endParaRPr lang="en-US"/>
              </a:p>
            </p:txBody>
          </p:sp>
          <p:sp>
            <p:nvSpPr>
              <p:cNvPr id="15" name="TextBox 15"/>
              <p:cNvSpPr txBox="1"/>
              <p:nvPr/>
            </p:nvSpPr>
            <p:spPr>
              <a:xfrm>
                <a:off x="0" y="0"/>
                <a:ext cx="5187838" cy="877484"/>
              </a:xfrm>
              <a:prstGeom prst="rect">
                <a:avLst/>
              </a:prstGeom>
            </p:spPr>
            <p:txBody>
              <a:bodyPr lIns="0" tIns="0" rIns="0" bIns="0" rtlCol="0" anchor="t"/>
              <a:lstStyle/>
              <a:p>
                <a:pPr algn="l">
                  <a:lnSpc>
                    <a:spcPts val="4199"/>
                  </a:lnSpc>
                </a:pPr>
                <a:r>
                  <a:rPr lang="en-US" sz="3499" dirty="0">
                    <a:solidFill>
                      <a:srgbClr val="010101"/>
                    </a:solidFill>
                    <a:latin typeface="DM Sans"/>
                    <a:ea typeface="DM Sans"/>
                    <a:cs typeface="DM Sans"/>
                    <a:sym typeface="DM Sans"/>
                  </a:rPr>
                  <a:t>Check the source</a:t>
                </a:r>
              </a:p>
            </p:txBody>
          </p:sp>
        </p:grpSp>
        <p:grpSp>
          <p:nvGrpSpPr>
            <p:cNvPr id="16" name="Group 16"/>
            <p:cNvGrpSpPr/>
            <p:nvPr/>
          </p:nvGrpSpPr>
          <p:grpSpPr>
            <a:xfrm>
              <a:off x="1028700" y="4945899"/>
              <a:ext cx="780978" cy="78097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C466"/>
              </a:solidFill>
            </p:spPr>
            <p:txBody>
              <a:bodyPr/>
              <a:lstStyle/>
              <a:p>
                <a:endParaRPr lang="en-US"/>
              </a:p>
            </p:txBody>
          </p:sp>
          <p:sp>
            <p:nvSpPr>
              <p:cNvPr id="18" name="TextBox 18"/>
              <p:cNvSpPr txBox="1"/>
              <p:nvPr/>
            </p:nvSpPr>
            <p:spPr>
              <a:xfrm>
                <a:off x="76200" y="76200"/>
                <a:ext cx="660400" cy="660400"/>
              </a:xfrm>
              <a:prstGeom prst="rect">
                <a:avLst/>
              </a:prstGeom>
            </p:spPr>
            <p:txBody>
              <a:bodyPr lIns="50800" tIns="50800" rIns="50800" bIns="50800" rtlCol="0" anchor="ctr"/>
              <a:lstStyle/>
              <a:p>
                <a:pPr algn="ctr">
                  <a:lnSpc>
                    <a:spcPts val="3120"/>
                  </a:lnSpc>
                </a:pPr>
                <a:endParaRPr/>
              </a:p>
            </p:txBody>
          </p:sp>
        </p:grpSp>
        <p:sp>
          <p:nvSpPr>
            <p:cNvPr id="19" name="Freeform 19"/>
            <p:cNvSpPr/>
            <p:nvPr/>
          </p:nvSpPr>
          <p:spPr>
            <a:xfrm>
              <a:off x="1166420" y="5085917"/>
              <a:ext cx="505539" cy="500943"/>
            </a:xfrm>
            <a:custGeom>
              <a:avLst/>
              <a:gdLst/>
              <a:ahLst/>
              <a:cxnLst/>
              <a:rect l="l" t="t" r="r" b="b"/>
              <a:pathLst>
                <a:path w="674052" h="667924">
                  <a:moveTo>
                    <a:pt x="0" y="0"/>
                  </a:moveTo>
                  <a:lnTo>
                    <a:pt x="674052" y="0"/>
                  </a:lnTo>
                  <a:lnTo>
                    <a:pt x="674052" y="667924"/>
                  </a:lnTo>
                  <a:lnTo>
                    <a:pt x="0" y="667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21" name="Group 21"/>
          <p:cNvGrpSpPr/>
          <p:nvPr/>
        </p:nvGrpSpPr>
        <p:grpSpPr>
          <a:xfrm>
            <a:off x="2064683" y="7125291"/>
            <a:ext cx="6841874" cy="823162"/>
            <a:chOff x="-11289" y="0"/>
            <a:chExt cx="9122499" cy="1097549"/>
          </a:xfrm>
        </p:grpSpPr>
        <p:sp>
          <p:nvSpPr>
            <p:cNvPr id="22" name="Freeform 22"/>
            <p:cNvSpPr/>
            <p:nvPr/>
          </p:nvSpPr>
          <p:spPr>
            <a:xfrm>
              <a:off x="0" y="0"/>
              <a:ext cx="9111210" cy="985218"/>
            </a:xfrm>
            <a:custGeom>
              <a:avLst/>
              <a:gdLst/>
              <a:ahLst/>
              <a:cxnLst/>
              <a:rect l="l" t="t" r="r" b="b"/>
              <a:pathLst>
                <a:path w="9111210" h="985218">
                  <a:moveTo>
                    <a:pt x="0" y="0"/>
                  </a:moveTo>
                  <a:lnTo>
                    <a:pt x="9111210" y="0"/>
                  </a:lnTo>
                  <a:lnTo>
                    <a:pt x="9111210" y="985218"/>
                  </a:lnTo>
                  <a:lnTo>
                    <a:pt x="0" y="985218"/>
                  </a:lnTo>
                  <a:close/>
                </a:path>
              </a:pathLst>
            </a:custGeom>
            <a:solidFill>
              <a:srgbClr val="000000">
                <a:alpha val="0"/>
              </a:srgbClr>
            </a:solidFill>
          </p:spPr>
          <p:txBody>
            <a:bodyPr/>
            <a:lstStyle/>
            <a:p>
              <a:endParaRPr lang="en-US"/>
            </a:p>
          </p:txBody>
        </p:sp>
        <p:sp>
          <p:nvSpPr>
            <p:cNvPr id="23" name="TextBox 23"/>
            <p:cNvSpPr txBox="1"/>
            <p:nvPr/>
          </p:nvSpPr>
          <p:spPr>
            <a:xfrm>
              <a:off x="-11289" y="112331"/>
              <a:ext cx="9111210" cy="985218"/>
            </a:xfrm>
            <a:prstGeom prst="rect">
              <a:avLst/>
            </a:prstGeom>
          </p:spPr>
          <p:txBody>
            <a:bodyPr lIns="0" tIns="0" rIns="0" bIns="0" rtlCol="0" anchor="t"/>
            <a:lstStyle/>
            <a:p>
              <a:pPr algn="l">
                <a:lnSpc>
                  <a:spcPts val="4199"/>
                </a:lnSpc>
              </a:pPr>
              <a:r>
                <a:rPr lang="en-US" sz="3499" dirty="0">
                  <a:solidFill>
                    <a:srgbClr val="010101"/>
                  </a:solidFill>
                  <a:latin typeface="DM Sans"/>
                  <a:ea typeface="DM Sans"/>
                  <a:cs typeface="DM Sans"/>
                  <a:sym typeface="DM Sans"/>
                </a:rPr>
                <a:t>Remember - the camera can lie</a:t>
              </a:r>
            </a:p>
          </p:txBody>
        </p:sp>
      </p:grpSp>
      <p:grpSp>
        <p:nvGrpSpPr>
          <p:cNvPr id="24" name="Group 24"/>
          <p:cNvGrpSpPr/>
          <p:nvPr/>
        </p:nvGrpSpPr>
        <p:grpSpPr>
          <a:xfrm>
            <a:off x="1028700" y="7104259"/>
            <a:ext cx="780978" cy="78097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C466"/>
            </a:solidFill>
          </p:spPr>
          <p:txBody>
            <a:bodyPr/>
            <a:lstStyle/>
            <a:p>
              <a:endParaRPr lang="en-US"/>
            </a:p>
          </p:txBody>
        </p:sp>
        <p:sp>
          <p:nvSpPr>
            <p:cNvPr id="26" name="TextBox 26"/>
            <p:cNvSpPr txBox="1"/>
            <p:nvPr/>
          </p:nvSpPr>
          <p:spPr>
            <a:xfrm>
              <a:off x="76200" y="76200"/>
              <a:ext cx="660400" cy="660400"/>
            </a:xfrm>
            <a:prstGeom prst="rect">
              <a:avLst/>
            </a:prstGeom>
          </p:spPr>
          <p:txBody>
            <a:bodyPr lIns="50800" tIns="50800" rIns="50800" bIns="50800" rtlCol="0" anchor="ctr"/>
            <a:lstStyle/>
            <a:p>
              <a:pPr algn="ctr">
                <a:lnSpc>
                  <a:spcPts val="3120"/>
                </a:lnSpc>
              </a:pPr>
              <a:endParaRPr/>
            </a:p>
          </p:txBody>
        </p:sp>
      </p:grpSp>
      <p:sp>
        <p:nvSpPr>
          <p:cNvPr id="27" name="Freeform 27"/>
          <p:cNvSpPr/>
          <p:nvPr/>
        </p:nvSpPr>
        <p:spPr>
          <a:xfrm>
            <a:off x="1157000" y="7278198"/>
            <a:ext cx="524377" cy="433100"/>
          </a:xfrm>
          <a:custGeom>
            <a:avLst/>
            <a:gdLst/>
            <a:ahLst/>
            <a:cxnLst/>
            <a:rect l="l" t="t" r="r" b="b"/>
            <a:pathLst>
              <a:path w="699170" h="577466">
                <a:moveTo>
                  <a:pt x="0" y="0"/>
                </a:moveTo>
                <a:lnTo>
                  <a:pt x="699170" y="0"/>
                </a:lnTo>
                <a:lnTo>
                  <a:pt x="699170" y="577466"/>
                </a:lnTo>
                <a:lnTo>
                  <a:pt x="0" y="5774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TextBox 28"/>
          <p:cNvSpPr txBox="1"/>
          <p:nvPr/>
        </p:nvSpPr>
        <p:spPr>
          <a:xfrm>
            <a:off x="13657334" y="1643900"/>
            <a:ext cx="3833021" cy="433696"/>
          </a:xfrm>
          <a:prstGeom prst="rect">
            <a:avLst/>
          </a:prstGeom>
        </p:spPr>
        <p:txBody>
          <a:bodyPr lIns="0" tIns="0" rIns="0" bIns="0" rtlCol="0" anchor="t">
            <a:spAutoFit/>
          </a:bodyPr>
          <a:lstStyle/>
          <a:p>
            <a:pPr marL="0" lvl="0" indent="0" algn="l">
              <a:lnSpc>
                <a:spcPts val="3036"/>
              </a:lnSpc>
              <a:spcBef>
                <a:spcPct val="0"/>
              </a:spcBef>
            </a:pPr>
            <a:r>
              <a:rPr lang="en-US" sz="3411">
                <a:solidFill>
                  <a:srgbClr val="00B0F0"/>
                </a:solidFill>
                <a:latin typeface="Bobby Jones"/>
                <a:ea typeface="Bobby Jones"/>
                <a:cs typeface="Bobby Jones"/>
                <a:sym typeface="Bobby Jones"/>
              </a:rPr>
              <a:t>stop </a:t>
            </a:r>
            <a:r>
              <a:rPr lang="en-US" sz="3411">
                <a:solidFill>
                  <a:srgbClr val="43C466"/>
                </a:solidFill>
                <a:latin typeface="Bobby Jones"/>
                <a:ea typeface="Bobby Jones"/>
                <a:cs typeface="Bobby Jones"/>
                <a:sym typeface="Bobby Jones"/>
              </a:rPr>
              <a:t>/</a:t>
            </a:r>
            <a:r>
              <a:rPr lang="en-US" sz="3411">
                <a:solidFill>
                  <a:srgbClr val="00B0F0"/>
                </a:solidFill>
                <a:latin typeface="Bobby Jones"/>
                <a:ea typeface="Bobby Jones"/>
                <a:cs typeface="Bobby Jones"/>
                <a:sym typeface="Bobby Jones"/>
              </a:rPr>
              <a:t> think </a:t>
            </a:r>
            <a:r>
              <a:rPr lang="en-US" sz="3411">
                <a:solidFill>
                  <a:srgbClr val="43C466"/>
                </a:solidFill>
                <a:latin typeface="Bobby Jones"/>
                <a:ea typeface="Bobby Jones"/>
                <a:cs typeface="Bobby Jones"/>
                <a:sym typeface="Bobby Jones"/>
              </a:rPr>
              <a:t>/</a:t>
            </a:r>
            <a:r>
              <a:rPr lang="en-US" sz="3411">
                <a:solidFill>
                  <a:srgbClr val="00B0F0"/>
                </a:solidFill>
                <a:latin typeface="Bobby Jones"/>
                <a:ea typeface="Bobby Jones"/>
                <a:cs typeface="Bobby Jones"/>
                <a:sym typeface="Bobby Jones"/>
              </a:rPr>
              <a:t> check</a:t>
            </a:r>
          </a:p>
        </p:txBody>
      </p:sp>
      <p:grpSp>
        <p:nvGrpSpPr>
          <p:cNvPr id="30" name="Group 30"/>
          <p:cNvGrpSpPr/>
          <p:nvPr/>
        </p:nvGrpSpPr>
        <p:grpSpPr>
          <a:xfrm>
            <a:off x="2047749" y="6131935"/>
            <a:ext cx="5629484" cy="738914"/>
            <a:chOff x="0" y="0"/>
            <a:chExt cx="7505980" cy="985218"/>
          </a:xfrm>
        </p:grpSpPr>
        <p:sp>
          <p:nvSpPr>
            <p:cNvPr id="31" name="Freeform 31"/>
            <p:cNvSpPr/>
            <p:nvPr/>
          </p:nvSpPr>
          <p:spPr>
            <a:xfrm>
              <a:off x="0" y="0"/>
              <a:ext cx="7505981" cy="985218"/>
            </a:xfrm>
            <a:custGeom>
              <a:avLst/>
              <a:gdLst/>
              <a:ahLst/>
              <a:cxnLst/>
              <a:rect l="l" t="t" r="r" b="b"/>
              <a:pathLst>
                <a:path w="7505981" h="985218">
                  <a:moveTo>
                    <a:pt x="0" y="0"/>
                  </a:moveTo>
                  <a:lnTo>
                    <a:pt x="7505981" y="0"/>
                  </a:lnTo>
                  <a:lnTo>
                    <a:pt x="7505981" y="985218"/>
                  </a:lnTo>
                  <a:lnTo>
                    <a:pt x="0" y="985218"/>
                  </a:lnTo>
                  <a:close/>
                </a:path>
              </a:pathLst>
            </a:custGeom>
            <a:solidFill>
              <a:srgbClr val="000000">
                <a:alpha val="0"/>
              </a:srgbClr>
            </a:solidFill>
          </p:spPr>
          <p:txBody>
            <a:bodyPr/>
            <a:lstStyle/>
            <a:p>
              <a:endParaRPr lang="en-US"/>
            </a:p>
          </p:txBody>
        </p:sp>
        <p:sp>
          <p:nvSpPr>
            <p:cNvPr id="32" name="TextBox 32"/>
            <p:cNvSpPr txBox="1"/>
            <p:nvPr/>
          </p:nvSpPr>
          <p:spPr>
            <a:xfrm>
              <a:off x="0" y="0"/>
              <a:ext cx="7505980" cy="985218"/>
            </a:xfrm>
            <a:prstGeom prst="rect">
              <a:avLst/>
            </a:prstGeom>
          </p:spPr>
          <p:txBody>
            <a:bodyPr lIns="0" tIns="0" rIns="0" bIns="0" rtlCol="0" anchor="t"/>
            <a:lstStyle/>
            <a:p>
              <a:pPr algn="l">
                <a:lnSpc>
                  <a:spcPts val="4199"/>
                </a:lnSpc>
              </a:pPr>
              <a:r>
                <a:rPr lang="en-US" sz="3499" dirty="0">
                  <a:solidFill>
                    <a:srgbClr val="010101"/>
                  </a:solidFill>
                  <a:latin typeface="DM Sans"/>
                  <a:ea typeface="DM Sans"/>
                  <a:cs typeface="DM Sans"/>
                  <a:sym typeface="DM Sans"/>
                </a:rPr>
                <a:t>Look beyond the headline</a:t>
              </a:r>
            </a:p>
          </p:txBody>
        </p:sp>
      </p:grpSp>
      <p:grpSp>
        <p:nvGrpSpPr>
          <p:cNvPr id="33" name="Group 33"/>
          <p:cNvGrpSpPr/>
          <p:nvPr/>
        </p:nvGrpSpPr>
        <p:grpSpPr>
          <a:xfrm>
            <a:off x="1028700" y="6025079"/>
            <a:ext cx="780978" cy="78097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C466"/>
            </a:solidFill>
          </p:spPr>
          <p:txBody>
            <a:bodyPr/>
            <a:lstStyle/>
            <a:p>
              <a:endParaRPr lang="en-US"/>
            </a:p>
          </p:txBody>
        </p:sp>
        <p:sp>
          <p:nvSpPr>
            <p:cNvPr id="35" name="TextBox 35"/>
            <p:cNvSpPr txBox="1"/>
            <p:nvPr/>
          </p:nvSpPr>
          <p:spPr>
            <a:xfrm>
              <a:off x="76200" y="76200"/>
              <a:ext cx="660400" cy="660400"/>
            </a:xfrm>
            <a:prstGeom prst="rect">
              <a:avLst/>
            </a:prstGeom>
          </p:spPr>
          <p:txBody>
            <a:bodyPr lIns="50800" tIns="50800" rIns="50800" bIns="50800" rtlCol="0" anchor="ctr"/>
            <a:lstStyle/>
            <a:p>
              <a:pPr algn="ctr">
                <a:lnSpc>
                  <a:spcPts val="3120"/>
                </a:lnSpc>
              </a:pPr>
              <a:endParaRPr/>
            </a:p>
          </p:txBody>
        </p:sp>
      </p:grpSp>
      <p:sp>
        <p:nvSpPr>
          <p:cNvPr id="36" name="Freeform 36"/>
          <p:cNvSpPr/>
          <p:nvPr/>
        </p:nvSpPr>
        <p:spPr>
          <a:xfrm>
            <a:off x="1142828" y="6229050"/>
            <a:ext cx="552722" cy="373037"/>
          </a:xfrm>
          <a:custGeom>
            <a:avLst/>
            <a:gdLst/>
            <a:ahLst/>
            <a:cxnLst/>
            <a:rect l="l" t="t" r="r" b="b"/>
            <a:pathLst>
              <a:path w="736963" h="497383">
                <a:moveTo>
                  <a:pt x="0" y="0"/>
                </a:moveTo>
                <a:lnTo>
                  <a:pt x="736963" y="0"/>
                </a:lnTo>
                <a:lnTo>
                  <a:pt x="736963" y="497383"/>
                </a:lnTo>
                <a:lnTo>
                  <a:pt x="0" y="4973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8" name="Group 38"/>
          <p:cNvGrpSpPr/>
          <p:nvPr/>
        </p:nvGrpSpPr>
        <p:grpSpPr>
          <a:xfrm>
            <a:off x="2030816" y="9414669"/>
            <a:ext cx="9486846" cy="823162"/>
            <a:chOff x="-22577" y="0"/>
            <a:chExt cx="12649128" cy="1097549"/>
          </a:xfrm>
        </p:grpSpPr>
        <p:sp>
          <p:nvSpPr>
            <p:cNvPr id="39" name="Freeform 39"/>
            <p:cNvSpPr/>
            <p:nvPr/>
          </p:nvSpPr>
          <p:spPr>
            <a:xfrm>
              <a:off x="-22577" y="112331"/>
              <a:ext cx="12626551" cy="985218"/>
            </a:xfrm>
            <a:custGeom>
              <a:avLst/>
              <a:gdLst/>
              <a:ahLst/>
              <a:cxnLst/>
              <a:rect l="l" t="t" r="r" b="b"/>
              <a:pathLst>
                <a:path w="12626551" h="985218">
                  <a:moveTo>
                    <a:pt x="0" y="0"/>
                  </a:moveTo>
                  <a:lnTo>
                    <a:pt x="12626551" y="0"/>
                  </a:lnTo>
                  <a:lnTo>
                    <a:pt x="12626551" y="985218"/>
                  </a:lnTo>
                  <a:lnTo>
                    <a:pt x="0" y="985218"/>
                  </a:lnTo>
                  <a:close/>
                </a:path>
              </a:pathLst>
            </a:custGeom>
            <a:solidFill>
              <a:srgbClr val="000000">
                <a:alpha val="0"/>
              </a:srgbClr>
            </a:solidFill>
          </p:spPr>
          <p:txBody>
            <a:bodyPr/>
            <a:lstStyle/>
            <a:p>
              <a:endParaRPr lang="en-US"/>
            </a:p>
          </p:txBody>
        </p:sp>
        <p:sp>
          <p:nvSpPr>
            <p:cNvPr id="40" name="TextBox 40"/>
            <p:cNvSpPr txBox="1"/>
            <p:nvPr/>
          </p:nvSpPr>
          <p:spPr>
            <a:xfrm>
              <a:off x="0" y="0"/>
              <a:ext cx="12626551" cy="985218"/>
            </a:xfrm>
            <a:prstGeom prst="rect">
              <a:avLst/>
            </a:prstGeom>
          </p:spPr>
          <p:txBody>
            <a:bodyPr lIns="0" tIns="0" rIns="0" bIns="0" rtlCol="0" anchor="t"/>
            <a:lstStyle/>
            <a:p>
              <a:pPr algn="l">
                <a:lnSpc>
                  <a:spcPts val="4199"/>
                </a:lnSpc>
              </a:pPr>
              <a:r>
                <a:rPr lang="en-US" sz="3499" dirty="0">
                  <a:solidFill>
                    <a:srgbClr val="010101"/>
                  </a:solidFill>
                  <a:latin typeface="DM Sans"/>
                  <a:ea typeface="DM Sans"/>
                  <a:cs typeface="DM Sans"/>
                  <a:sym typeface="DM Sans"/>
                </a:rPr>
                <a:t>You are who you like?</a:t>
              </a:r>
            </a:p>
          </p:txBody>
        </p:sp>
      </p:grpSp>
      <p:grpSp>
        <p:nvGrpSpPr>
          <p:cNvPr id="57" name="Group 56">
            <a:extLst>
              <a:ext uri="{FF2B5EF4-FFF2-40B4-BE49-F238E27FC236}">
                <a16:creationId xmlns:a16="http://schemas.microsoft.com/office/drawing/2014/main" id="{68B6B70A-9E68-8B74-104E-70B6B62A6484}"/>
              </a:ext>
            </a:extLst>
          </p:cNvPr>
          <p:cNvGrpSpPr/>
          <p:nvPr/>
        </p:nvGrpSpPr>
        <p:grpSpPr>
          <a:xfrm>
            <a:off x="1028700" y="9262618"/>
            <a:ext cx="780978" cy="780978"/>
            <a:chOff x="1028700" y="9262618"/>
            <a:chExt cx="780978" cy="780978"/>
          </a:xfrm>
        </p:grpSpPr>
        <p:grpSp>
          <p:nvGrpSpPr>
            <p:cNvPr id="41" name="Group 41"/>
            <p:cNvGrpSpPr/>
            <p:nvPr/>
          </p:nvGrpSpPr>
          <p:grpSpPr>
            <a:xfrm>
              <a:off x="1028700" y="9262618"/>
              <a:ext cx="780978" cy="78097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C466"/>
              </a:solidFill>
            </p:spPr>
            <p:txBody>
              <a:bodyPr/>
              <a:lstStyle/>
              <a:p>
                <a:endParaRPr lang="en-US"/>
              </a:p>
            </p:txBody>
          </p:sp>
          <p:sp>
            <p:nvSpPr>
              <p:cNvPr id="43" name="TextBox 43"/>
              <p:cNvSpPr txBox="1"/>
              <p:nvPr/>
            </p:nvSpPr>
            <p:spPr>
              <a:xfrm>
                <a:off x="76200" y="76200"/>
                <a:ext cx="660400" cy="660400"/>
              </a:xfrm>
              <a:prstGeom prst="rect">
                <a:avLst/>
              </a:prstGeom>
            </p:spPr>
            <p:txBody>
              <a:bodyPr lIns="50800" tIns="50800" rIns="50800" bIns="50800" rtlCol="0" anchor="ctr"/>
              <a:lstStyle/>
              <a:p>
                <a:pPr algn="ctr">
                  <a:lnSpc>
                    <a:spcPts val="3120"/>
                  </a:lnSpc>
                </a:pPr>
                <a:endParaRPr/>
              </a:p>
            </p:txBody>
          </p:sp>
        </p:grpSp>
        <p:sp>
          <p:nvSpPr>
            <p:cNvPr id="44" name="Freeform 44"/>
            <p:cNvSpPr/>
            <p:nvPr/>
          </p:nvSpPr>
          <p:spPr>
            <a:xfrm>
              <a:off x="1200032" y="9325563"/>
              <a:ext cx="438313" cy="655088"/>
            </a:xfrm>
            <a:custGeom>
              <a:avLst/>
              <a:gdLst/>
              <a:ahLst/>
              <a:cxnLst/>
              <a:rect l="l" t="t" r="r" b="b"/>
              <a:pathLst>
                <a:path w="584418" h="873451">
                  <a:moveTo>
                    <a:pt x="0" y="0"/>
                  </a:moveTo>
                  <a:lnTo>
                    <a:pt x="584418" y="0"/>
                  </a:lnTo>
                  <a:lnTo>
                    <a:pt x="584418" y="873450"/>
                  </a:lnTo>
                  <a:lnTo>
                    <a:pt x="0" y="8734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46" name="Group 46"/>
          <p:cNvGrpSpPr/>
          <p:nvPr/>
        </p:nvGrpSpPr>
        <p:grpSpPr>
          <a:xfrm>
            <a:off x="2064683" y="8327285"/>
            <a:ext cx="14360682" cy="738914"/>
            <a:chOff x="0" y="0"/>
            <a:chExt cx="19147576" cy="985218"/>
          </a:xfrm>
        </p:grpSpPr>
        <p:sp>
          <p:nvSpPr>
            <p:cNvPr id="47" name="Freeform 47"/>
            <p:cNvSpPr/>
            <p:nvPr/>
          </p:nvSpPr>
          <p:spPr>
            <a:xfrm>
              <a:off x="0" y="0"/>
              <a:ext cx="19147577" cy="985218"/>
            </a:xfrm>
            <a:custGeom>
              <a:avLst/>
              <a:gdLst/>
              <a:ahLst/>
              <a:cxnLst/>
              <a:rect l="l" t="t" r="r" b="b"/>
              <a:pathLst>
                <a:path w="19147577" h="985218">
                  <a:moveTo>
                    <a:pt x="0" y="0"/>
                  </a:moveTo>
                  <a:lnTo>
                    <a:pt x="19147577" y="0"/>
                  </a:lnTo>
                  <a:lnTo>
                    <a:pt x="19147577" y="985218"/>
                  </a:lnTo>
                  <a:lnTo>
                    <a:pt x="0" y="985218"/>
                  </a:lnTo>
                  <a:close/>
                </a:path>
              </a:pathLst>
            </a:custGeom>
            <a:solidFill>
              <a:srgbClr val="000000">
                <a:alpha val="0"/>
              </a:srgbClr>
            </a:solidFill>
          </p:spPr>
          <p:txBody>
            <a:bodyPr/>
            <a:lstStyle/>
            <a:p>
              <a:endParaRPr lang="en-US"/>
            </a:p>
          </p:txBody>
        </p:sp>
        <p:sp>
          <p:nvSpPr>
            <p:cNvPr id="48" name="TextBox 48"/>
            <p:cNvSpPr txBox="1"/>
            <p:nvPr/>
          </p:nvSpPr>
          <p:spPr>
            <a:xfrm>
              <a:off x="0" y="0"/>
              <a:ext cx="19147576" cy="985218"/>
            </a:xfrm>
            <a:prstGeom prst="rect">
              <a:avLst/>
            </a:prstGeom>
          </p:spPr>
          <p:txBody>
            <a:bodyPr lIns="0" tIns="0" rIns="0" bIns="0" rtlCol="0" anchor="t"/>
            <a:lstStyle/>
            <a:p>
              <a:pPr algn="l">
                <a:lnSpc>
                  <a:spcPts val="4199"/>
                </a:lnSpc>
              </a:pPr>
              <a:r>
                <a:rPr lang="en-US" sz="3499" dirty="0">
                  <a:solidFill>
                    <a:srgbClr val="010101"/>
                  </a:solidFill>
                  <a:latin typeface="DM Sans"/>
                  <a:ea typeface="DM Sans"/>
                  <a:cs typeface="DM Sans"/>
                  <a:sym typeface="DM Sans"/>
                </a:rPr>
                <a:t>Just because information goes viral does not mean that it is accurate</a:t>
              </a:r>
            </a:p>
          </p:txBody>
        </p:sp>
      </p:grpSp>
      <p:grpSp>
        <p:nvGrpSpPr>
          <p:cNvPr id="49" name="Group 49"/>
          <p:cNvGrpSpPr/>
          <p:nvPr/>
        </p:nvGrpSpPr>
        <p:grpSpPr>
          <a:xfrm>
            <a:off x="1028700" y="8183439"/>
            <a:ext cx="780978" cy="780978"/>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C466"/>
            </a:solidFill>
          </p:spPr>
          <p:txBody>
            <a:bodyPr/>
            <a:lstStyle/>
            <a:p>
              <a:endParaRPr lang="en-US"/>
            </a:p>
          </p:txBody>
        </p:sp>
        <p:sp>
          <p:nvSpPr>
            <p:cNvPr id="51" name="TextBox 51"/>
            <p:cNvSpPr txBox="1"/>
            <p:nvPr/>
          </p:nvSpPr>
          <p:spPr>
            <a:xfrm>
              <a:off x="76200" y="76200"/>
              <a:ext cx="660400" cy="660400"/>
            </a:xfrm>
            <a:prstGeom prst="rect">
              <a:avLst/>
            </a:prstGeom>
          </p:spPr>
          <p:txBody>
            <a:bodyPr lIns="50800" tIns="50800" rIns="50800" bIns="50800" rtlCol="0" anchor="ctr"/>
            <a:lstStyle/>
            <a:p>
              <a:pPr algn="ctr">
                <a:lnSpc>
                  <a:spcPts val="3120"/>
                </a:lnSpc>
              </a:pPr>
              <a:endParaRPr/>
            </a:p>
          </p:txBody>
        </p:sp>
      </p:grpSp>
      <p:sp>
        <p:nvSpPr>
          <p:cNvPr id="52" name="Freeform 52"/>
          <p:cNvSpPr/>
          <p:nvPr/>
        </p:nvSpPr>
        <p:spPr>
          <a:xfrm>
            <a:off x="1194399" y="8337080"/>
            <a:ext cx="449581" cy="473696"/>
          </a:xfrm>
          <a:custGeom>
            <a:avLst/>
            <a:gdLst/>
            <a:ahLst/>
            <a:cxnLst/>
            <a:rect l="l" t="t" r="r" b="b"/>
            <a:pathLst>
              <a:path w="599441" h="631594">
                <a:moveTo>
                  <a:pt x="0" y="0"/>
                </a:moveTo>
                <a:lnTo>
                  <a:pt x="599440" y="0"/>
                </a:lnTo>
                <a:lnTo>
                  <a:pt x="599440" y="631594"/>
                </a:lnTo>
                <a:lnTo>
                  <a:pt x="0" y="6315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3" name="TextBox 53"/>
          <p:cNvSpPr txBox="1"/>
          <p:nvPr/>
        </p:nvSpPr>
        <p:spPr>
          <a:xfrm>
            <a:off x="10034794" y="716975"/>
            <a:ext cx="7627474" cy="794900"/>
          </a:xfrm>
          <a:prstGeom prst="rect">
            <a:avLst/>
          </a:prstGeom>
        </p:spPr>
        <p:txBody>
          <a:bodyPr lIns="0" tIns="0" rIns="0" bIns="0" rtlCol="0" anchor="t">
            <a:spAutoFit/>
          </a:bodyPr>
          <a:lstStyle/>
          <a:p>
            <a:pPr marL="0" lvl="0" indent="0" algn="l">
              <a:lnSpc>
                <a:spcPts val="5696"/>
              </a:lnSpc>
              <a:spcBef>
                <a:spcPct val="0"/>
              </a:spcBef>
            </a:pPr>
            <a:r>
              <a:rPr lang="en-US" sz="6400">
                <a:solidFill>
                  <a:srgbClr val="004AAD"/>
                </a:solidFill>
                <a:latin typeface="Bobby Jones"/>
                <a:ea typeface="Bobby Jones"/>
                <a:cs typeface="Bobby Jones"/>
                <a:sym typeface="Bobby Jones"/>
              </a:rPr>
              <a:t>Critical thinking</a:t>
            </a:r>
            <a:r>
              <a:rPr lang="en-US" sz="6400">
                <a:solidFill>
                  <a:srgbClr val="00B0F0"/>
                </a:solidFill>
                <a:latin typeface="Bobby Jones"/>
                <a:ea typeface="Bobby Jones"/>
                <a:cs typeface="Bobby Jones"/>
                <a:sym typeface="Bobby Jones"/>
              </a:rPr>
              <a:t> </a:t>
            </a:r>
            <a:r>
              <a:rPr lang="en-US" sz="6400">
                <a:solidFill>
                  <a:srgbClr val="F89A00"/>
                </a:solidFill>
                <a:latin typeface="Bobby Jones"/>
                <a:ea typeface="Bobby Jones"/>
                <a:cs typeface="Bobby Jones"/>
                <a:sym typeface="Bobby Jones"/>
              </a:rPr>
              <a:t>tips</a:t>
            </a:r>
            <a:r>
              <a:rPr lang="en-US" sz="6400">
                <a:solidFill>
                  <a:srgbClr val="00B0F0"/>
                </a:solidFill>
                <a:latin typeface="Bobby Jones"/>
                <a:ea typeface="Bobby Jones"/>
                <a:cs typeface="Bobby Jones"/>
                <a:sym typeface="Bobby Jones"/>
              </a:rPr>
              <a:t>  </a:t>
            </a:r>
          </a:p>
        </p:txBody>
      </p:sp>
      <p:grpSp>
        <p:nvGrpSpPr>
          <p:cNvPr id="54" name="Group 54"/>
          <p:cNvGrpSpPr/>
          <p:nvPr/>
        </p:nvGrpSpPr>
        <p:grpSpPr>
          <a:xfrm>
            <a:off x="12844815" y="3234719"/>
            <a:ext cx="4817453" cy="4975679"/>
            <a:chOff x="0" y="0"/>
            <a:chExt cx="6148070" cy="6350000"/>
          </a:xfrm>
        </p:grpSpPr>
        <p:sp>
          <p:nvSpPr>
            <p:cNvPr id="55" name="Freeform 55"/>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15"/>
              <a:stretch>
                <a:fillRect l="-52443" r="-47653" b="-8996"/>
              </a:stretch>
            </a:blipFill>
          </p:spPr>
          <p:txBody>
            <a:bodyPr/>
            <a:lstStyle/>
            <a:p>
              <a:endParaRPr lang="en-US"/>
            </a:p>
          </p:txBody>
        </p:sp>
      </p:grpSp>
      <p:sp>
        <p:nvSpPr>
          <p:cNvPr id="56" name="Freeform 56"/>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16"/>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3995680" y="9240462"/>
            <a:ext cx="10846571" cy="1046440"/>
            <a:chOff x="0" y="0"/>
            <a:chExt cx="14462095" cy="1395253"/>
          </a:xfrm>
        </p:grpSpPr>
        <p:sp>
          <p:nvSpPr>
            <p:cNvPr id="3" name="Freeform 3"/>
            <p:cNvSpPr/>
            <p:nvPr/>
          </p:nvSpPr>
          <p:spPr>
            <a:xfrm>
              <a:off x="0" y="0"/>
              <a:ext cx="14462096" cy="1395253"/>
            </a:xfrm>
            <a:custGeom>
              <a:avLst/>
              <a:gdLst/>
              <a:ahLst/>
              <a:cxnLst/>
              <a:rect l="l" t="t" r="r" b="b"/>
              <a:pathLst>
                <a:path w="14462096" h="1395253">
                  <a:moveTo>
                    <a:pt x="0" y="0"/>
                  </a:moveTo>
                  <a:lnTo>
                    <a:pt x="14462096" y="0"/>
                  </a:lnTo>
                  <a:lnTo>
                    <a:pt x="14462096" y="1395253"/>
                  </a:lnTo>
                  <a:lnTo>
                    <a:pt x="0" y="1395253"/>
                  </a:lnTo>
                  <a:close/>
                </a:path>
              </a:pathLst>
            </a:custGeom>
            <a:solidFill>
              <a:srgbClr val="000000">
                <a:alpha val="0"/>
              </a:srgbClr>
            </a:solidFill>
          </p:spPr>
          <p:txBody>
            <a:bodyPr/>
            <a:lstStyle/>
            <a:p>
              <a:endParaRPr lang="en-US"/>
            </a:p>
          </p:txBody>
        </p:sp>
        <p:sp>
          <p:nvSpPr>
            <p:cNvPr id="4" name="TextBox 4"/>
            <p:cNvSpPr txBox="1"/>
            <p:nvPr/>
          </p:nvSpPr>
          <p:spPr>
            <a:xfrm>
              <a:off x="0" y="0"/>
              <a:ext cx="14462095" cy="1395253"/>
            </a:xfrm>
            <a:prstGeom prst="rect">
              <a:avLst/>
            </a:prstGeom>
          </p:spPr>
          <p:txBody>
            <a:bodyPr lIns="0" tIns="0" rIns="0" bIns="0" rtlCol="0" anchor="t"/>
            <a:lstStyle/>
            <a:p>
              <a:pPr algn="l">
                <a:lnSpc>
                  <a:spcPts val="3359"/>
                </a:lnSpc>
              </a:pPr>
              <a:r>
                <a:rPr lang="en-US" sz="2799" b="1">
                  <a:solidFill>
                    <a:srgbClr val="000000"/>
                  </a:solidFill>
                  <a:latin typeface="DM Sans Bold"/>
                  <a:ea typeface="DM Sans Bold"/>
                  <a:cs typeface="DM Sans Bold"/>
                  <a:sym typeface="DM Sans Bold"/>
                </a:rPr>
                <a:t>Click the link to play video: </a:t>
              </a:r>
              <a:r>
                <a:rPr lang="en-US" sz="2799" b="1" u="sng">
                  <a:solidFill>
                    <a:srgbClr val="1155CC"/>
                  </a:solidFill>
                  <a:latin typeface="DM Sans Bold"/>
                  <a:ea typeface="DM Sans Bold"/>
                  <a:cs typeface="DM Sans Bold"/>
                  <a:sym typeface="DM Sans Bold"/>
                  <a:hlinkClick r:id="rId3" tooltip="https://vimeo.com/200804644"/>
                </a:rPr>
                <a:t>https://vimeo.com/200804644</a:t>
              </a:r>
            </a:p>
            <a:p>
              <a:pPr algn="l">
                <a:lnSpc>
                  <a:spcPts val="3359"/>
                </a:lnSpc>
              </a:pPr>
              <a:endParaRPr lang="en-US" sz="2799" b="1" u="sng">
                <a:solidFill>
                  <a:srgbClr val="1155CC"/>
                </a:solidFill>
                <a:latin typeface="DM Sans Bold"/>
                <a:ea typeface="DM Sans Bold"/>
                <a:cs typeface="DM Sans Bold"/>
                <a:sym typeface="DM Sans Bold"/>
                <a:hlinkClick r:id="rId3" tooltip="https://vimeo.com/200804644"/>
              </a:endParaRPr>
            </a:p>
          </p:txBody>
        </p:sp>
      </p:grpSp>
      <p:sp>
        <p:nvSpPr>
          <p:cNvPr id="5" name="Freeform 5"/>
          <p:cNvSpPr/>
          <p:nvPr/>
        </p:nvSpPr>
        <p:spPr>
          <a:xfrm>
            <a:off x="3747207" y="2733518"/>
            <a:ext cx="10846571" cy="6150630"/>
          </a:xfrm>
          <a:custGeom>
            <a:avLst/>
            <a:gdLst/>
            <a:ahLst/>
            <a:cxnLst/>
            <a:rect l="l" t="t" r="r" b="b"/>
            <a:pathLst>
              <a:path w="10846571" h="6150630">
                <a:moveTo>
                  <a:pt x="0" y="0"/>
                </a:moveTo>
                <a:lnTo>
                  <a:pt x="10846571" y="0"/>
                </a:lnTo>
                <a:lnTo>
                  <a:pt x="10846571" y="6150630"/>
                </a:lnTo>
                <a:lnTo>
                  <a:pt x="0" y="6150630"/>
                </a:lnTo>
                <a:lnTo>
                  <a:pt x="0" y="0"/>
                </a:lnTo>
                <a:close/>
              </a:path>
            </a:pathLst>
          </a:custGeom>
          <a:blipFill>
            <a:blip r:embed="rId4"/>
            <a:stretch>
              <a:fillRect l="-592" r="-592"/>
            </a:stretch>
          </a:blipFill>
        </p:spPr>
        <p:txBody>
          <a:bodyPr/>
          <a:lstStyle/>
          <a:p>
            <a:endParaRPr lang="en-US"/>
          </a:p>
        </p:txBody>
      </p:sp>
      <p:grpSp>
        <p:nvGrpSpPr>
          <p:cNvPr id="6" name="Group 6"/>
          <p:cNvGrpSpPr/>
          <p:nvPr/>
        </p:nvGrpSpPr>
        <p:grpSpPr>
          <a:xfrm>
            <a:off x="15992808" y="273878"/>
            <a:ext cx="1669460" cy="703884"/>
            <a:chOff x="0" y="0"/>
            <a:chExt cx="2225947" cy="938512"/>
          </a:xfrm>
        </p:grpSpPr>
        <p:sp>
          <p:nvSpPr>
            <p:cNvPr id="7" name="Freeform 7"/>
            <p:cNvSpPr/>
            <p:nvPr/>
          </p:nvSpPr>
          <p:spPr>
            <a:xfrm>
              <a:off x="0" y="0"/>
              <a:ext cx="2225947" cy="938512"/>
            </a:xfrm>
            <a:custGeom>
              <a:avLst/>
              <a:gdLst/>
              <a:ahLst/>
              <a:cxnLst/>
              <a:rect l="l" t="t" r="r" b="b"/>
              <a:pathLst>
                <a:path w="2225947" h="938512">
                  <a:moveTo>
                    <a:pt x="0" y="0"/>
                  </a:moveTo>
                  <a:lnTo>
                    <a:pt x="2225947" y="0"/>
                  </a:lnTo>
                  <a:lnTo>
                    <a:pt x="2225947" y="938512"/>
                  </a:lnTo>
                  <a:lnTo>
                    <a:pt x="0" y="938512"/>
                  </a:lnTo>
                  <a:close/>
                </a:path>
              </a:pathLst>
            </a:custGeom>
            <a:solidFill>
              <a:srgbClr val="000000">
                <a:alpha val="0"/>
              </a:srgbClr>
            </a:solidFill>
          </p:spPr>
          <p:txBody>
            <a:bodyPr/>
            <a:lstStyle/>
            <a:p>
              <a:endParaRPr lang="en-US"/>
            </a:p>
          </p:txBody>
        </p:sp>
        <p:sp>
          <p:nvSpPr>
            <p:cNvPr id="8" name="TextBox 8"/>
            <p:cNvSpPr txBox="1"/>
            <p:nvPr/>
          </p:nvSpPr>
          <p:spPr>
            <a:xfrm>
              <a:off x="0" y="0"/>
              <a:ext cx="2225947"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VIDEO:</a:t>
              </a:r>
            </a:p>
          </p:txBody>
        </p:sp>
      </p:grpSp>
      <p:sp>
        <p:nvSpPr>
          <p:cNvPr id="9" name="TextBox 9"/>
          <p:cNvSpPr txBox="1"/>
          <p:nvPr/>
        </p:nvSpPr>
        <p:spPr>
          <a:xfrm>
            <a:off x="9144000" y="898128"/>
            <a:ext cx="8518268" cy="1502414"/>
          </a:xfrm>
          <a:prstGeom prst="rect">
            <a:avLst/>
          </a:prstGeom>
        </p:spPr>
        <p:txBody>
          <a:bodyPr lIns="0" tIns="0" rIns="0" bIns="0" rtlCol="0" anchor="t">
            <a:spAutoFit/>
          </a:bodyPr>
          <a:lstStyle/>
          <a:p>
            <a:pPr algn="r">
              <a:lnSpc>
                <a:spcPts val="5720"/>
              </a:lnSpc>
            </a:pPr>
            <a:r>
              <a:rPr lang="en-US" sz="5500">
                <a:solidFill>
                  <a:srgbClr val="F89A00"/>
                </a:solidFill>
                <a:latin typeface="Bobby Jones"/>
                <a:ea typeface="Bobby Jones"/>
                <a:cs typeface="Bobby Jones"/>
                <a:sym typeface="Bobby Jones"/>
              </a:rPr>
              <a:t>TALKING TO YOUR CHILD ABOUT </a:t>
            </a:r>
          </a:p>
          <a:p>
            <a:pPr marL="0" lvl="0" indent="0" algn="r">
              <a:lnSpc>
                <a:spcPts val="5720"/>
              </a:lnSpc>
            </a:pPr>
            <a:r>
              <a:rPr lang="en-US" sz="5500">
                <a:solidFill>
                  <a:srgbClr val="00B0F0"/>
                </a:solidFill>
                <a:latin typeface="Bobby Jones"/>
                <a:ea typeface="Bobby Jones"/>
                <a:cs typeface="Bobby Jones"/>
                <a:sym typeface="Bobby Jones"/>
              </a:rPr>
              <a:t>Pornography</a:t>
            </a:r>
            <a:r>
              <a:rPr lang="en-US" sz="5500">
                <a:solidFill>
                  <a:srgbClr val="F89A00"/>
                </a:solidFill>
                <a:latin typeface="Bobby Jones"/>
                <a:ea typeface="Bobby Jones"/>
                <a:cs typeface="Bobby Jones"/>
                <a:sym typeface="Bobby Jones"/>
              </a:rPr>
              <a:t> </a:t>
            </a:r>
          </a:p>
        </p:txBody>
      </p:sp>
      <p:sp>
        <p:nvSpPr>
          <p:cNvPr id="10" name="Freeform 10"/>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rot="-426989">
            <a:off x="16129403" y="2460072"/>
            <a:ext cx="1396269" cy="312257"/>
          </a:xfrm>
          <a:custGeom>
            <a:avLst/>
            <a:gdLst/>
            <a:ahLst/>
            <a:cxnLst/>
            <a:rect l="l" t="t" r="r" b="b"/>
            <a:pathLst>
              <a:path w="1396269" h="312257">
                <a:moveTo>
                  <a:pt x="0" y="0"/>
                </a:moveTo>
                <a:lnTo>
                  <a:pt x="1396269" y="0"/>
                </a:lnTo>
                <a:lnTo>
                  <a:pt x="1396269" y="312257"/>
                </a:lnTo>
                <a:lnTo>
                  <a:pt x="0" y="312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572151" y="589747"/>
            <a:ext cx="3970594" cy="877907"/>
          </a:xfrm>
          <a:custGeom>
            <a:avLst/>
            <a:gdLst/>
            <a:ahLst/>
            <a:cxnLst/>
            <a:rect l="l" t="t" r="r" b="b"/>
            <a:pathLst>
              <a:path w="3970594" h="877907">
                <a:moveTo>
                  <a:pt x="0" y="0"/>
                </a:moveTo>
                <a:lnTo>
                  <a:pt x="3970593" y="0"/>
                </a:lnTo>
                <a:lnTo>
                  <a:pt x="3970593" y="877906"/>
                </a:lnTo>
                <a:lnTo>
                  <a:pt x="0" y="877906"/>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371598" y="1910322"/>
            <a:ext cx="4159025" cy="2328672"/>
            <a:chOff x="0" y="0"/>
            <a:chExt cx="3694239" cy="2068434"/>
          </a:xfrm>
        </p:grpSpPr>
        <p:sp>
          <p:nvSpPr>
            <p:cNvPr id="4" name="Freeform 4"/>
            <p:cNvSpPr/>
            <p:nvPr/>
          </p:nvSpPr>
          <p:spPr>
            <a:xfrm>
              <a:off x="0" y="0"/>
              <a:ext cx="3694239" cy="2068434"/>
            </a:xfrm>
            <a:custGeom>
              <a:avLst/>
              <a:gdLst/>
              <a:ahLst/>
              <a:cxnLst/>
              <a:rect l="l" t="t" r="r" b="b"/>
              <a:pathLst>
                <a:path w="3694239" h="2068434">
                  <a:moveTo>
                    <a:pt x="0" y="0"/>
                  </a:moveTo>
                  <a:lnTo>
                    <a:pt x="3694239" y="0"/>
                  </a:lnTo>
                  <a:lnTo>
                    <a:pt x="3694239" y="2068434"/>
                  </a:lnTo>
                  <a:lnTo>
                    <a:pt x="0" y="2068434"/>
                  </a:lnTo>
                  <a:close/>
                </a:path>
              </a:pathLst>
            </a:custGeom>
            <a:solidFill>
              <a:srgbClr val="00B0F0">
                <a:alpha val="0"/>
              </a:srgbClr>
            </a:solidFill>
          </p:spPr>
          <p:txBody>
            <a:bodyPr/>
            <a:lstStyle/>
            <a:p>
              <a:endParaRPr lang="en-US"/>
            </a:p>
          </p:txBody>
        </p:sp>
        <p:sp>
          <p:nvSpPr>
            <p:cNvPr id="5" name="TextBox 5"/>
            <p:cNvSpPr txBox="1"/>
            <p:nvPr/>
          </p:nvSpPr>
          <p:spPr>
            <a:xfrm>
              <a:off x="0" y="-38100"/>
              <a:ext cx="3694239" cy="2106534"/>
            </a:xfrm>
            <a:prstGeom prst="rect">
              <a:avLst/>
            </a:prstGeom>
          </p:spPr>
          <p:txBody>
            <a:bodyPr lIns="0" tIns="0" rIns="0" bIns="0" rtlCol="0" anchor="b"/>
            <a:lstStyle/>
            <a:p>
              <a:pPr algn="l">
                <a:lnSpc>
                  <a:spcPts val="14400"/>
                </a:lnSpc>
              </a:pPr>
              <a:r>
                <a:rPr lang="en-US" sz="12000">
                  <a:solidFill>
                    <a:srgbClr val="00B0F0"/>
                  </a:solidFill>
                  <a:latin typeface="Bobby Jones"/>
                  <a:ea typeface="Bobby Jones"/>
                  <a:cs typeface="Bobby Jones"/>
                  <a:sym typeface="Bobby Jones"/>
                </a:rPr>
                <a:t>Hello!</a:t>
              </a:r>
            </a:p>
          </p:txBody>
        </p:sp>
      </p:grpSp>
      <p:grpSp>
        <p:nvGrpSpPr>
          <p:cNvPr id="6" name="Group 6"/>
          <p:cNvGrpSpPr/>
          <p:nvPr/>
        </p:nvGrpSpPr>
        <p:grpSpPr>
          <a:xfrm>
            <a:off x="1371598" y="4438499"/>
            <a:ext cx="14925710" cy="3305937"/>
            <a:chOff x="0" y="0"/>
            <a:chExt cx="13257707" cy="2936486"/>
          </a:xfrm>
        </p:grpSpPr>
        <p:sp>
          <p:nvSpPr>
            <p:cNvPr id="7" name="Freeform 7"/>
            <p:cNvSpPr/>
            <p:nvPr/>
          </p:nvSpPr>
          <p:spPr>
            <a:xfrm>
              <a:off x="0" y="0"/>
              <a:ext cx="13257707" cy="2936486"/>
            </a:xfrm>
            <a:custGeom>
              <a:avLst/>
              <a:gdLst/>
              <a:ahLst/>
              <a:cxnLst/>
              <a:rect l="l" t="t" r="r" b="b"/>
              <a:pathLst>
                <a:path w="13257707" h="2936486">
                  <a:moveTo>
                    <a:pt x="0" y="0"/>
                  </a:moveTo>
                  <a:lnTo>
                    <a:pt x="13257707" y="0"/>
                  </a:lnTo>
                  <a:lnTo>
                    <a:pt x="13257707" y="2936486"/>
                  </a:lnTo>
                  <a:lnTo>
                    <a:pt x="0" y="2936486"/>
                  </a:lnTo>
                  <a:close/>
                </a:path>
              </a:pathLst>
            </a:custGeom>
            <a:solidFill>
              <a:srgbClr val="000000">
                <a:alpha val="0"/>
              </a:srgbClr>
            </a:solidFill>
          </p:spPr>
          <p:txBody>
            <a:bodyPr/>
            <a:lstStyle/>
            <a:p>
              <a:endParaRPr lang="en-US"/>
            </a:p>
          </p:txBody>
        </p:sp>
        <p:sp>
          <p:nvSpPr>
            <p:cNvPr id="8" name="TextBox 8"/>
            <p:cNvSpPr txBox="1"/>
            <p:nvPr/>
          </p:nvSpPr>
          <p:spPr>
            <a:xfrm>
              <a:off x="0" y="0"/>
              <a:ext cx="13257707" cy="2936486"/>
            </a:xfrm>
            <a:prstGeom prst="rect">
              <a:avLst/>
            </a:prstGeom>
          </p:spPr>
          <p:txBody>
            <a:bodyPr lIns="0" tIns="0" rIns="0" bIns="0" rtlCol="0" anchor="t"/>
            <a:lstStyle/>
            <a:p>
              <a:pPr algn="l">
                <a:lnSpc>
                  <a:spcPts val="4320"/>
                </a:lnSpc>
              </a:pPr>
              <a:r>
                <a:rPr lang="en-US" sz="3600" b="1">
                  <a:solidFill>
                    <a:srgbClr val="000000"/>
                  </a:solidFill>
                  <a:latin typeface="DM Sans Bold"/>
                  <a:ea typeface="DM Sans Bold"/>
                  <a:cs typeface="DM Sans Bold"/>
                  <a:sym typeface="DM Sans Bold"/>
                </a:rPr>
                <a:t>I am INSERT NAME</a:t>
              </a:r>
            </a:p>
            <a:p>
              <a:pPr algn="l">
                <a:lnSpc>
                  <a:spcPts val="3119"/>
                </a:lnSpc>
              </a:pPr>
              <a:endParaRPr lang="en-US" sz="3600" b="1">
                <a:solidFill>
                  <a:srgbClr val="000000"/>
                </a:solidFill>
                <a:latin typeface="DM Sans Bold"/>
                <a:ea typeface="DM Sans Bold"/>
                <a:cs typeface="DM Sans Bold"/>
                <a:sym typeface="DM Sans Bold"/>
              </a:endParaRPr>
            </a:p>
            <a:p>
              <a:pPr algn="l">
                <a:lnSpc>
                  <a:spcPts val="3119"/>
                </a:lnSpc>
              </a:pPr>
              <a:r>
                <a:rPr lang="en-US" sz="2599">
                  <a:solidFill>
                    <a:srgbClr val="000000"/>
                  </a:solidFill>
                  <a:latin typeface="DM Sans"/>
                  <a:ea typeface="DM Sans"/>
                  <a:cs typeface="DM Sans"/>
                  <a:sym typeface="DM Sans"/>
                </a:rPr>
                <a:t>Webwise is the online safety initiative of the Department of Education and co-funded by the European Commission.</a:t>
              </a:r>
            </a:p>
            <a:p>
              <a:pPr algn="l">
                <a:lnSpc>
                  <a:spcPts val="2879"/>
                </a:lnSpc>
              </a:pPr>
              <a:endParaRPr lang="en-US" sz="2599">
                <a:solidFill>
                  <a:srgbClr val="000000"/>
                </a:solidFill>
                <a:latin typeface="DM Sans"/>
                <a:ea typeface="DM Sans"/>
                <a:cs typeface="DM Sans"/>
                <a:sym typeface="DM Sans"/>
              </a:endParaRPr>
            </a:p>
            <a:p>
              <a:pPr algn="just">
                <a:lnSpc>
                  <a:spcPts val="2879"/>
                </a:lnSpc>
              </a:pPr>
              <a:r>
                <a:rPr lang="en-US" sz="2400" b="1">
                  <a:solidFill>
                    <a:srgbClr val="000000"/>
                  </a:solidFill>
                  <a:latin typeface="DM Sans Bold"/>
                  <a:ea typeface="DM Sans Bold"/>
                  <a:cs typeface="DM Sans Bold"/>
                  <a:sym typeface="DM Sans Bold"/>
                </a:rPr>
                <a:t>The overall objective of this workshop is to provide parents with information and skills to support their children's online activity.</a:t>
              </a:r>
            </a:p>
            <a:p>
              <a:pPr algn="l">
                <a:lnSpc>
                  <a:spcPts val="2879"/>
                </a:lnSpc>
              </a:pPr>
              <a:endParaRPr lang="en-US" sz="2400" b="1">
                <a:solidFill>
                  <a:srgbClr val="000000"/>
                </a:solidFill>
                <a:latin typeface="DM Sans Bold"/>
                <a:ea typeface="DM Sans Bold"/>
                <a:cs typeface="DM Sans Bold"/>
                <a:sym typeface="DM Sans Bold"/>
              </a:endParaRPr>
            </a:p>
          </p:txBody>
        </p:sp>
      </p:grpSp>
      <p:grpSp>
        <p:nvGrpSpPr>
          <p:cNvPr id="9" name="Group 9"/>
          <p:cNvGrpSpPr/>
          <p:nvPr/>
        </p:nvGrpSpPr>
        <p:grpSpPr>
          <a:xfrm>
            <a:off x="1371598" y="4438499"/>
            <a:ext cx="14925710" cy="5087112"/>
            <a:chOff x="0" y="0"/>
            <a:chExt cx="13257707" cy="4518608"/>
          </a:xfrm>
        </p:grpSpPr>
        <p:sp>
          <p:nvSpPr>
            <p:cNvPr id="10" name="Freeform 10"/>
            <p:cNvSpPr/>
            <p:nvPr/>
          </p:nvSpPr>
          <p:spPr>
            <a:xfrm>
              <a:off x="0" y="0"/>
              <a:ext cx="13257707" cy="4518608"/>
            </a:xfrm>
            <a:custGeom>
              <a:avLst/>
              <a:gdLst/>
              <a:ahLst/>
              <a:cxnLst/>
              <a:rect l="l" t="t" r="r" b="b"/>
              <a:pathLst>
                <a:path w="13257707" h="4518608">
                  <a:moveTo>
                    <a:pt x="0" y="0"/>
                  </a:moveTo>
                  <a:lnTo>
                    <a:pt x="13257707" y="0"/>
                  </a:lnTo>
                  <a:lnTo>
                    <a:pt x="13257707" y="4518608"/>
                  </a:lnTo>
                  <a:lnTo>
                    <a:pt x="0" y="4518608"/>
                  </a:lnTo>
                  <a:close/>
                </a:path>
              </a:pathLst>
            </a:custGeom>
            <a:solidFill>
              <a:srgbClr val="000000">
                <a:alpha val="0"/>
              </a:srgbClr>
            </a:solidFill>
          </p:spPr>
          <p:txBody>
            <a:bodyPr/>
            <a:lstStyle/>
            <a:p>
              <a:endParaRPr lang="en-US"/>
            </a:p>
          </p:txBody>
        </p:sp>
        <p:sp>
          <p:nvSpPr>
            <p:cNvPr id="11" name="TextBox 11"/>
            <p:cNvSpPr txBox="1"/>
            <p:nvPr/>
          </p:nvSpPr>
          <p:spPr>
            <a:xfrm>
              <a:off x="0" y="0"/>
              <a:ext cx="13257707" cy="4518608"/>
            </a:xfrm>
            <a:prstGeom prst="rect">
              <a:avLst/>
            </a:prstGeom>
          </p:spPr>
          <p:txBody>
            <a:bodyPr lIns="0" tIns="0" rIns="0" bIns="0" rtlCol="0" anchor="t"/>
            <a:lstStyle/>
            <a:p>
              <a:pPr algn="l">
                <a:lnSpc>
                  <a:spcPts val="4320"/>
                </a:lnSpc>
              </a:pPr>
              <a:r>
                <a:rPr lang="en-US" sz="3600" b="1">
                  <a:solidFill>
                    <a:srgbClr val="000000"/>
                  </a:solidFill>
                  <a:latin typeface="DM Sans Bold"/>
                  <a:ea typeface="DM Sans Bold"/>
                  <a:cs typeface="DM Sans Bold"/>
                  <a:sym typeface="DM Sans Bold"/>
                </a:rPr>
                <a:t>I am INSERT NAME</a:t>
              </a:r>
            </a:p>
            <a:p>
              <a:pPr algn="l">
                <a:lnSpc>
                  <a:spcPts val="3119"/>
                </a:lnSpc>
              </a:pPr>
              <a:endParaRPr lang="en-US" sz="3600" b="1">
                <a:solidFill>
                  <a:srgbClr val="000000"/>
                </a:solidFill>
                <a:latin typeface="DM Sans Bold"/>
                <a:ea typeface="DM Sans Bold"/>
                <a:cs typeface="DM Sans Bold"/>
                <a:sym typeface="DM Sans Bold"/>
              </a:endParaRPr>
            </a:p>
            <a:p>
              <a:pPr algn="l">
                <a:lnSpc>
                  <a:spcPts val="3119"/>
                </a:lnSpc>
              </a:pPr>
              <a:r>
                <a:rPr lang="en-US" sz="2599">
                  <a:solidFill>
                    <a:srgbClr val="000000"/>
                  </a:solidFill>
                  <a:latin typeface="DM Sans"/>
                  <a:ea typeface="DM Sans"/>
                  <a:cs typeface="DM Sans"/>
                  <a:sym typeface="DM Sans"/>
                </a:rPr>
                <a:t>Webwise is the online safety initiative of the Department of Education and co-funded by the European Commission.</a:t>
              </a:r>
            </a:p>
            <a:p>
              <a:pPr algn="l">
                <a:lnSpc>
                  <a:spcPts val="2879"/>
                </a:lnSpc>
              </a:pPr>
              <a:endParaRPr lang="en-US" sz="2599">
                <a:solidFill>
                  <a:srgbClr val="000000"/>
                </a:solidFill>
                <a:latin typeface="DM Sans"/>
                <a:ea typeface="DM Sans"/>
                <a:cs typeface="DM Sans"/>
                <a:sym typeface="DM Sans"/>
              </a:endParaRPr>
            </a:p>
            <a:p>
              <a:pPr algn="just">
                <a:lnSpc>
                  <a:spcPts val="2879"/>
                </a:lnSpc>
              </a:pPr>
              <a:r>
                <a:rPr lang="en-US" sz="2400" b="1">
                  <a:solidFill>
                    <a:srgbClr val="000000"/>
                  </a:solidFill>
                  <a:latin typeface="DM Sans Bold"/>
                  <a:ea typeface="DM Sans Bold"/>
                  <a:cs typeface="DM Sans Bold"/>
                  <a:sym typeface="DM Sans Bold"/>
                </a:rPr>
                <a:t>The overall objective of this workshop is to provide parents with information and skills to support their children's online activity.</a:t>
              </a:r>
            </a:p>
            <a:p>
              <a:pPr algn="just">
                <a:lnSpc>
                  <a:spcPts val="2879"/>
                </a:lnSpc>
              </a:pPr>
              <a:endParaRPr lang="en-US" sz="2400" b="1">
                <a:solidFill>
                  <a:srgbClr val="000000"/>
                </a:solidFill>
                <a:latin typeface="DM Sans Bold"/>
                <a:ea typeface="DM Sans Bold"/>
                <a:cs typeface="DM Sans Bold"/>
                <a:sym typeface="DM Sans Bold"/>
              </a:endParaRPr>
            </a:p>
            <a:p>
              <a:pPr marL="518160" lvl="1" indent="-259080" algn="just">
                <a:lnSpc>
                  <a:spcPts val="2879"/>
                </a:lnSpc>
                <a:buFont typeface="Arial"/>
                <a:buChar char="•"/>
              </a:pPr>
              <a:r>
                <a:rPr lang="en-US" sz="2400" b="1">
                  <a:solidFill>
                    <a:srgbClr val="000000"/>
                  </a:solidFill>
                  <a:latin typeface="DM Sans Bold"/>
                  <a:ea typeface="DM Sans Bold"/>
                  <a:cs typeface="DM Sans Bold"/>
                  <a:sym typeface="DM Sans Bold"/>
                </a:rPr>
                <a:t>We recognise every family and child is different</a:t>
              </a:r>
            </a:p>
            <a:p>
              <a:pPr marL="518160" lvl="1" indent="-259080" algn="just">
                <a:lnSpc>
                  <a:spcPts val="2879"/>
                </a:lnSpc>
                <a:buFont typeface="Arial"/>
                <a:buChar char="•"/>
              </a:pPr>
              <a:r>
                <a:rPr lang="en-US" sz="2400" b="1">
                  <a:solidFill>
                    <a:srgbClr val="000000"/>
                  </a:solidFill>
                  <a:latin typeface="DM Sans Bold"/>
                  <a:ea typeface="DM Sans Bold"/>
                  <a:cs typeface="DM Sans Bold"/>
                  <a:sym typeface="DM Sans Bold"/>
                </a:rPr>
                <a:t>You know your family best</a:t>
              </a:r>
            </a:p>
            <a:p>
              <a:pPr marL="518160" lvl="1" indent="-259080" algn="just">
                <a:lnSpc>
                  <a:spcPts val="2879"/>
                </a:lnSpc>
                <a:buFont typeface="Arial"/>
                <a:buChar char="•"/>
              </a:pPr>
              <a:r>
                <a:rPr lang="en-US" sz="2400" b="1">
                  <a:solidFill>
                    <a:srgbClr val="000000"/>
                  </a:solidFill>
                  <a:latin typeface="DM Sans Bold"/>
                  <a:ea typeface="DM Sans Bold"/>
                  <a:cs typeface="DM Sans Bold"/>
                  <a:sym typeface="DM Sans Bold"/>
                </a:rPr>
                <a:t>Today is about giving you information you need to make best decisions </a:t>
              </a:r>
            </a:p>
            <a:p>
              <a:pPr algn="just">
                <a:lnSpc>
                  <a:spcPts val="2879"/>
                </a:lnSpc>
              </a:pPr>
              <a:endParaRPr lang="en-US" sz="2400" b="1">
                <a:solidFill>
                  <a:srgbClr val="000000"/>
                </a:solidFill>
                <a:latin typeface="DM Sans Bold"/>
                <a:ea typeface="DM Sans Bold"/>
                <a:cs typeface="DM Sans Bold"/>
                <a:sym typeface="DM Sans Bold"/>
              </a:endParaRPr>
            </a:p>
            <a:p>
              <a:pPr algn="l">
                <a:lnSpc>
                  <a:spcPts val="2879"/>
                </a:lnSpc>
              </a:pPr>
              <a:endParaRPr lang="en-US" sz="2400" b="1">
                <a:solidFill>
                  <a:srgbClr val="000000"/>
                </a:solidFill>
                <a:latin typeface="DM Sans Bold"/>
                <a:ea typeface="DM Sans Bold"/>
                <a:cs typeface="DM Sans Bold"/>
                <a:sym typeface="DM Sans Bold"/>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4058322" y="8885771"/>
            <a:ext cx="11123766" cy="945591"/>
            <a:chOff x="0" y="0"/>
            <a:chExt cx="14831688" cy="1260788"/>
          </a:xfrm>
        </p:grpSpPr>
        <p:sp>
          <p:nvSpPr>
            <p:cNvPr id="3" name="Freeform 3"/>
            <p:cNvSpPr/>
            <p:nvPr/>
          </p:nvSpPr>
          <p:spPr>
            <a:xfrm>
              <a:off x="0" y="0"/>
              <a:ext cx="14831687" cy="1260788"/>
            </a:xfrm>
            <a:custGeom>
              <a:avLst/>
              <a:gdLst/>
              <a:ahLst/>
              <a:cxnLst/>
              <a:rect l="l" t="t" r="r" b="b"/>
              <a:pathLst>
                <a:path w="14831687" h="1260788">
                  <a:moveTo>
                    <a:pt x="0" y="0"/>
                  </a:moveTo>
                  <a:lnTo>
                    <a:pt x="14831687" y="0"/>
                  </a:lnTo>
                  <a:lnTo>
                    <a:pt x="14831687" y="1260788"/>
                  </a:lnTo>
                  <a:lnTo>
                    <a:pt x="0" y="1260788"/>
                  </a:lnTo>
                  <a:close/>
                </a:path>
              </a:pathLst>
            </a:custGeom>
            <a:solidFill>
              <a:srgbClr val="000000">
                <a:alpha val="0"/>
              </a:srgbClr>
            </a:solidFill>
          </p:spPr>
          <p:txBody>
            <a:bodyPr/>
            <a:lstStyle/>
            <a:p>
              <a:endParaRPr lang="en-US"/>
            </a:p>
          </p:txBody>
        </p:sp>
        <p:sp>
          <p:nvSpPr>
            <p:cNvPr id="4" name="TextBox 4"/>
            <p:cNvSpPr txBox="1"/>
            <p:nvPr/>
          </p:nvSpPr>
          <p:spPr>
            <a:xfrm>
              <a:off x="0" y="0"/>
              <a:ext cx="14831688" cy="1260788"/>
            </a:xfrm>
            <a:prstGeom prst="rect">
              <a:avLst/>
            </a:prstGeom>
          </p:spPr>
          <p:txBody>
            <a:bodyPr lIns="0" tIns="0" rIns="0" bIns="0" rtlCol="0" anchor="t"/>
            <a:lstStyle/>
            <a:p>
              <a:pPr algn="l">
                <a:lnSpc>
                  <a:spcPts val="3359"/>
                </a:lnSpc>
              </a:pPr>
              <a:r>
                <a:rPr lang="en-US" sz="2799" b="1">
                  <a:solidFill>
                    <a:srgbClr val="000000"/>
                  </a:solidFill>
                  <a:latin typeface="DM Sans Bold"/>
                  <a:ea typeface="DM Sans Bold"/>
                  <a:cs typeface="DM Sans Bold"/>
                  <a:sym typeface="DM Sans Bold"/>
                </a:rPr>
                <a:t>Click the link to play video </a:t>
              </a:r>
              <a:r>
                <a:rPr lang="en-US" sz="2799" b="1" u="sng">
                  <a:solidFill>
                    <a:srgbClr val="000000"/>
                  </a:solidFill>
                  <a:latin typeface="DM Sans Bold"/>
                  <a:ea typeface="DM Sans Bold"/>
                  <a:cs typeface="DM Sans Bold"/>
                  <a:sym typeface="DM Sans Bold"/>
                  <a:hlinkClick r:id="rId3" tooltip="https://www.youtube.com/watch?v=jT1qnpNE-8c"/>
                </a:rPr>
                <a:t>https://www.youtube.com/watch?v=jT1qnpNE-8c</a:t>
              </a:r>
            </a:p>
          </p:txBody>
        </p:sp>
      </p:grpSp>
      <p:grpSp>
        <p:nvGrpSpPr>
          <p:cNvPr id="5" name="Group 5"/>
          <p:cNvGrpSpPr/>
          <p:nvPr/>
        </p:nvGrpSpPr>
        <p:grpSpPr>
          <a:xfrm>
            <a:off x="15992808" y="380896"/>
            <a:ext cx="1669460" cy="703884"/>
            <a:chOff x="0" y="0"/>
            <a:chExt cx="2225947" cy="938512"/>
          </a:xfrm>
        </p:grpSpPr>
        <p:sp>
          <p:nvSpPr>
            <p:cNvPr id="6" name="Freeform 6"/>
            <p:cNvSpPr/>
            <p:nvPr/>
          </p:nvSpPr>
          <p:spPr>
            <a:xfrm>
              <a:off x="0" y="0"/>
              <a:ext cx="2225947" cy="938512"/>
            </a:xfrm>
            <a:custGeom>
              <a:avLst/>
              <a:gdLst/>
              <a:ahLst/>
              <a:cxnLst/>
              <a:rect l="l" t="t" r="r" b="b"/>
              <a:pathLst>
                <a:path w="2225947" h="938512">
                  <a:moveTo>
                    <a:pt x="0" y="0"/>
                  </a:moveTo>
                  <a:lnTo>
                    <a:pt x="2225947" y="0"/>
                  </a:lnTo>
                  <a:lnTo>
                    <a:pt x="2225947" y="938512"/>
                  </a:lnTo>
                  <a:lnTo>
                    <a:pt x="0" y="938512"/>
                  </a:lnTo>
                  <a:close/>
                </a:path>
              </a:pathLst>
            </a:custGeom>
            <a:solidFill>
              <a:srgbClr val="000000">
                <a:alpha val="0"/>
              </a:srgbClr>
            </a:solidFill>
          </p:spPr>
          <p:txBody>
            <a:bodyPr/>
            <a:lstStyle/>
            <a:p>
              <a:endParaRPr lang="en-US"/>
            </a:p>
          </p:txBody>
        </p:sp>
        <p:sp>
          <p:nvSpPr>
            <p:cNvPr id="7" name="TextBox 7"/>
            <p:cNvSpPr txBox="1"/>
            <p:nvPr/>
          </p:nvSpPr>
          <p:spPr>
            <a:xfrm>
              <a:off x="0" y="0"/>
              <a:ext cx="2225947"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VIDEO:</a:t>
              </a:r>
            </a:p>
          </p:txBody>
        </p:sp>
      </p:grpSp>
      <p:sp>
        <p:nvSpPr>
          <p:cNvPr id="8" name="TextBox 8"/>
          <p:cNvSpPr txBox="1"/>
          <p:nvPr/>
        </p:nvSpPr>
        <p:spPr>
          <a:xfrm>
            <a:off x="9144000" y="1005146"/>
            <a:ext cx="8518268" cy="1514479"/>
          </a:xfrm>
          <a:prstGeom prst="rect">
            <a:avLst/>
          </a:prstGeom>
        </p:spPr>
        <p:txBody>
          <a:bodyPr lIns="0" tIns="0" rIns="0" bIns="0" rtlCol="0" anchor="t">
            <a:spAutoFit/>
          </a:bodyPr>
          <a:lstStyle/>
          <a:p>
            <a:pPr algn="r">
              <a:lnSpc>
                <a:spcPts val="5775"/>
              </a:lnSpc>
            </a:pPr>
            <a:r>
              <a:rPr lang="en-US" sz="5500">
                <a:solidFill>
                  <a:srgbClr val="F89A00"/>
                </a:solidFill>
                <a:latin typeface="Bobby Jones"/>
                <a:ea typeface="Bobby Jones"/>
                <a:cs typeface="Bobby Jones"/>
                <a:sym typeface="Bobby Jones"/>
              </a:rPr>
              <a:t>TALKING TO YOUR CHILD ABOUT </a:t>
            </a:r>
          </a:p>
          <a:p>
            <a:pPr marL="0" lvl="0" indent="0" algn="r">
              <a:lnSpc>
                <a:spcPts val="5775"/>
              </a:lnSpc>
            </a:pPr>
            <a:r>
              <a:rPr lang="en-US" sz="5500">
                <a:solidFill>
                  <a:srgbClr val="00B0F0"/>
                </a:solidFill>
                <a:latin typeface="Bobby Jones"/>
                <a:ea typeface="Bobby Jones"/>
                <a:cs typeface="Bobby Jones"/>
                <a:sym typeface="Bobby Jones"/>
              </a:rPr>
              <a:t>sexting</a:t>
            </a:r>
            <a:r>
              <a:rPr lang="en-US" sz="5500">
                <a:solidFill>
                  <a:srgbClr val="F89A00"/>
                </a:solidFill>
                <a:latin typeface="Bobby Jones"/>
                <a:ea typeface="Bobby Jones"/>
                <a:cs typeface="Bobby Jones"/>
                <a:sym typeface="Bobby Jones"/>
              </a:rPr>
              <a:t> </a:t>
            </a:r>
          </a:p>
        </p:txBody>
      </p:sp>
      <p:sp>
        <p:nvSpPr>
          <p:cNvPr id="9" name="Freeform 9"/>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426989">
            <a:off x="16129403" y="2567090"/>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3747207" y="2748519"/>
            <a:ext cx="10550477" cy="5961414"/>
          </a:xfrm>
          <a:custGeom>
            <a:avLst/>
            <a:gdLst/>
            <a:ahLst/>
            <a:cxnLst/>
            <a:rect l="l" t="t" r="r" b="b"/>
            <a:pathLst>
              <a:path w="10550477" h="5961414">
                <a:moveTo>
                  <a:pt x="0" y="0"/>
                </a:moveTo>
                <a:lnTo>
                  <a:pt x="10550477" y="0"/>
                </a:lnTo>
                <a:lnTo>
                  <a:pt x="10550477" y="5961414"/>
                </a:lnTo>
                <a:lnTo>
                  <a:pt x="0" y="5961414"/>
                </a:lnTo>
                <a:lnTo>
                  <a:pt x="0" y="0"/>
                </a:lnTo>
                <a:close/>
              </a:path>
            </a:pathLst>
          </a:custGeom>
          <a:blipFill>
            <a:blip r:embed="rId8"/>
            <a:stretch>
              <a:fillRect l="-2405" r="-4710"/>
            </a:stretch>
          </a:blipFill>
        </p:spPr>
        <p:txBody>
          <a:bodyPr/>
          <a:lstStyle/>
          <a:p>
            <a:endParaRPr lang="en-US"/>
          </a:p>
        </p:txBody>
      </p:sp>
      <p:sp>
        <p:nvSpPr>
          <p:cNvPr id="12" name="Freeform 12"/>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rot="-426989">
            <a:off x="16129403" y="1655372"/>
            <a:ext cx="1396269" cy="312257"/>
          </a:xfrm>
          <a:custGeom>
            <a:avLst/>
            <a:gdLst/>
            <a:ahLst/>
            <a:cxnLst/>
            <a:rect l="l" t="t" r="r" b="b"/>
            <a:pathLst>
              <a:path w="1396269" h="312257">
                <a:moveTo>
                  <a:pt x="0" y="0"/>
                </a:moveTo>
                <a:lnTo>
                  <a:pt x="1396269" y="0"/>
                </a:lnTo>
                <a:lnTo>
                  <a:pt x="1396269" y="312257"/>
                </a:lnTo>
                <a:lnTo>
                  <a:pt x="0" y="312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777164">
            <a:off x="6560661" y="2091240"/>
            <a:ext cx="3026074" cy="3110917"/>
          </a:xfrm>
          <a:custGeom>
            <a:avLst/>
            <a:gdLst/>
            <a:ahLst/>
            <a:cxnLst/>
            <a:rect l="l" t="t" r="r" b="b"/>
            <a:pathLst>
              <a:path w="3026074" h="3110917">
                <a:moveTo>
                  <a:pt x="0" y="0"/>
                </a:moveTo>
                <a:lnTo>
                  <a:pt x="3026074" y="0"/>
                </a:lnTo>
                <a:lnTo>
                  <a:pt x="3026074" y="3110918"/>
                </a:lnTo>
                <a:lnTo>
                  <a:pt x="0" y="31109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0157787" y="3563632"/>
            <a:ext cx="8336031" cy="3159737"/>
            <a:chOff x="0" y="0"/>
            <a:chExt cx="11114709" cy="4212982"/>
          </a:xfrm>
        </p:grpSpPr>
        <p:sp>
          <p:nvSpPr>
            <p:cNvPr id="5" name="Freeform 5"/>
            <p:cNvSpPr/>
            <p:nvPr/>
          </p:nvSpPr>
          <p:spPr>
            <a:xfrm>
              <a:off x="0" y="0"/>
              <a:ext cx="11114708" cy="4212982"/>
            </a:xfrm>
            <a:custGeom>
              <a:avLst/>
              <a:gdLst/>
              <a:ahLst/>
              <a:cxnLst/>
              <a:rect l="l" t="t" r="r" b="b"/>
              <a:pathLst>
                <a:path w="11114708" h="4212982">
                  <a:moveTo>
                    <a:pt x="0" y="0"/>
                  </a:moveTo>
                  <a:lnTo>
                    <a:pt x="11114708" y="0"/>
                  </a:lnTo>
                  <a:lnTo>
                    <a:pt x="11114708" y="4212982"/>
                  </a:lnTo>
                  <a:lnTo>
                    <a:pt x="0" y="4212982"/>
                  </a:lnTo>
                  <a:close/>
                </a:path>
              </a:pathLst>
            </a:custGeom>
            <a:solidFill>
              <a:srgbClr val="000000">
                <a:alpha val="0"/>
              </a:srgbClr>
            </a:solidFill>
          </p:spPr>
          <p:txBody>
            <a:bodyPr/>
            <a:lstStyle/>
            <a:p>
              <a:endParaRPr lang="en-US"/>
            </a:p>
          </p:txBody>
        </p:sp>
        <p:sp>
          <p:nvSpPr>
            <p:cNvPr id="6" name="TextBox 6"/>
            <p:cNvSpPr txBox="1"/>
            <p:nvPr/>
          </p:nvSpPr>
          <p:spPr>
            <a:xfrm>
              <a:off x="0" y="9525"/>
              <a:ext cx="11114709" cy="4203457"/>
            </a:xfrm>
            <a:prstGeom prst="rect">
              <a:avLst/>
            </a:prstGeom>
          </p:spPr>
          <p:txBody>
            <a:bodyPr lIns="0" tIns="0" rIns="0" bIns="0" rtlCol="0" anchor="t"/>
            <a:lstStyle/>
            <a:p>
              <a:pPr algn="l">
                <a:lnSpc>
                  <a:spcPts val="5880"/>
                </a:lnSpc>
              </a:pPr>
              <a:r>
                <a:rPr lang="en-US" sz="4900">
                  <a:solidFill>
                    <a:srgbClr val="4D4D4D"/>
                  </a:solidFill>
                  <a:latin typeface="DM Sans"/>
                  <a:ea typeface="DM Sans"/>
                  <a:cs typeface="DM Sans"/>
                  <a:sym typeface="DM Sans"/>
                </a:rPr>
                <a:t>Sharing intimate images without consent is </a:t>
              </a:r>
              <a:r>
                <a:rPr lang="en-US" sz="4900" b="1" i="1">
                  <a:solidFill>
                    <a:srgbClr val="4D4D4D"/>
                  </a:solidFill>
                  <a:latin typeface="DM Sans Bold Italics"/>
                  <a:ea typeface="DM Sans Bold Italics"/>
                  <a:cs typeface="DM Sans Bold Italics"/>
                  <a:sym typeface="DM Sans Bold Italics"/>
                </a:rPr>
                <a:t>illegal under Coco’s Law.</a:t>
              </a:r>
            </a:p>
            <a:p>
              <a:pPr algn="l">
                <a:lnSpc>
                  <a:spcPts val="5880"/>
                </a:lnSpc>
              </a:pPr>
              <a:endParaRPr lang="en-US" sz="4900" b="1" i="1">
                <a:solidFill>
                  <a:srgbClr val="4D4D4D"/>
                </a:solidFill>
                <a:latin typeface="DM Sans Bold Italics"/>
                <a:ea typeface="DM Sans Bold Italics"/>
                <a:cs typeface="DM Sans Bold Italics"/>
                <a:sym typeface="DM Sans Bold Italics"/>
              </a:endParaRPr>
            </a:p>
          </p:txBody>
        </p:sp>
      </p:grpSp>
      <p:sp>
        <p:nvSpPr>
          <p:cNvPr id="7" name="Freeform 7"/>
          <p:cNvSpPr/>
          <p:nvPr/>
        </p:nvSpPr>
        <p:spPr>
          <a:xfrm>
            <a:off x="14002171" y="8986446"/>
            <a:ext cx="3537465" cy="782141"/>
          </a:xfrm>
          <a:custGeom>
            <a:avLst/>
            <a:gdLst/>
            <a:ahLst/>
            <a:cxnLst/>
            <a:rect l="l" t="t" r="r" b="b"/>
            <a:pathLst>
              <a:path w="3537465" h="782141">
                <a:moveTo>
                  <a:pt x="0" y="0"/>
                </a:moveTo>
                <a:lnTo>
                  <a:pt x="3537466" y="0"/>
                </a:lnTo>
                <a:lnTo>
                  <a:pt x="3537466" y="782141"/>
                </a:lnTo>
                <a:lnTo>
                  <a:pt x="0" y="782141"/>
                </a:lnTo>
                <a:lnTo>
                  <a:pt x="0" y="0"/>
                </a:lnTo>
                <a:close/>
              </a:path>
            </a:pathLst>
          </a:custGeom>
          <a:blipFill>
            <a:blip r:embed="rId7"/>
            <a:stretch>
              <a:fillRect/>
            </a:stretch>
          </a:blipFill>
        </p:spPr>
        <p:txBody>
          <a:bodyPr/>
          <a:lstStyle/>
          <a:p>
            <a:endParaRPr lang="en-US"/>
          </a:p>
        </p:txBody>
      </p:sp>
      <p:sp>
        <p:nvSpPr>
          <p:cNvPr id="8" name="Freeform 8"/>
          <p:cNvSpPr/>
          <p:nvPr/>
        </p:nvSpPr>
        <p:spPr>
          <a:xfrm>
            <a:off x="0" y="0"/>
            <a:ext cx="7278053" cy="10287000"/>
          </a:xfrm>
          <a:custGeom>
            <a:avLst/>
            <a:gdLst/>
            <a:ahLst/>
            <a:cxnLst/>
            <a:rect l="l" t="t" r="r" b="b"/>
            <a:pathLst>
              <a:path w="7278053" h="10287000">
                <a:moveTo>
                  <a:pt x="0" y="0"/>
                </a:moveTo>
                <a:lnTo>
                  <a:pt x="7278053" y="0"/>
                </a:lnTo>
                <a:lnTo>
                  <a:pt x="7278053" y="10287000"/>
                </a:lnTo>
                <a:lnTo>
                  <a:pt x="0" y="10287000"/>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5989609" y="603883"/>
            <a:ext cx="11672659" cy="925833"/>
          </a:xfrm>
          <a:prstGeom prst="rect">
            <a:avLst/>
          </a:prstGeom>
        </p:spPr>
        <p:txBody>
          <a:bodyPr lIns="0" tIns="0" rIns="0" bIns="0" rtlCol="0" anchor="t">
            <a:spAutoFit/>
          </a:bodyPr>
          <a:lstStyle/>
          <a:p>
            <a:pPr marL="0" lvl="0" indent="0" algn="r">
              <a:lnSpc>
                <a:spcPts val="6930"/>
              </a:lnSpc>
            </a:pPr>
            <a:r>
              <a:rPr lang="en-US" sz="6600">
                <a:solidFill>
                  <a:srgbClr val="F89A00"/>
                </a:solidFill>
                <a:latin typeface="Bobby Jones"/>
                <a:ea typeface="Bobby Jones"/>
                <a:cs typeface="Bobby Jones"/>
                <a:sym typeface="Bobby Jones"/>
              </a:rPr>
              <a:t>Coco’s Law: EXPLAINED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7113568" y="9499702"/>
            <a:ext cx="1097400" cy="787200"/>
            <a:chOff x="0" y="0"/>
            <a:chExt cx="1463200" cy="1049600"/>
          </a:xfrm>
        </p:grpSpPr>
        <p:sp>
          <p:nvSpPr>
            <p:cNvPr id="3" name="Freeform 3"/>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4" name="TextBox 4"/>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18</a:t>
              </a:r>
            </a:p>
          </p:txBody>
        </p:sp>
      </p:grpSp>
      <p:sp>
        <p:nvSpPr>
          <p:cNvPr id="5" name="TextBox 5"/>
          <p:cNvSpPr txBox="1"/>
          <p:nvPr/>
        </p:nvSpPr>
        <p:spPr>
          <a:xfrm>
            <a:off x="5989609" y="603883"/>
            <a:ext cx="11672659" cy="925833"/>
          </a:xfrm>
          <a:prstGeom prst="rect">
            <a:avLst/>
          </a:prstGeom>
        </p:spPr>
        <p:txBody>
          <a:bodyPr lIns="0" tIns="0" rIns="0" bIns="0" rtlCol="0" anchor="t">
            <a:spAutoFit/>
          </a:bodyPr>
          <a:lstStyle/>
          <a:p>
            <a:pPr marL="0" lvl="0" indent="0" algn="r">
              <a:lnSpc>
                <a:spcPts val="6930"/>
              </a:lnSpc>
            </a:pPr>
            <a:r>
              <a:rPr lang="en-US" sz="6600">
                <a:solidFill>
                  <a:srgbClr val="F89A00"/>
                </a:solidFill>
                <a:latin typeface="Bobby Jones"/>
                <a:ea typeface="Bobby Jones"/>
                <a:cs typeface="Bobby Jones"/>
                <a:sym typeface="Bobby Jones"/>
              </a:rPr>
              <a:t>Image-sharing </a:t>
            </a:r>
            <a:r>
              <a:rPr lang="en-US" sz="6600">
                <a:solidFill>
                  <a:srgbClr val="43C466"/>
                </a:solidFill>
                <a:latin typeface="Bobby Jones"/>
                <a:ea typeface="Bobby Jones"/>
                <a:cs typeface="Bobby Jones"/>
                <a:sym typeface="Bobby Jones"/>
              </a:rPr>
              <a:t>- Talking Points</a:t>
            </a:r>
          </a:p>
        </p:txBody>
      </p:sp>
      <p:sp>
        <p:nvSpPr>
          <p:cNvPr id="6" name="Freeform 6"/>
          <p:cNvSpPr/>
          <p:nvPr/>
        </p:nvSpPr>
        <p:spPr>
          <a:xfrm rot="-426989">
            <a:off x="16129403" y="1655372"/>
            <a:ext cx="1396269" cy="312257"/>
          </a:xfrm>
          <a:custGeom>
            <a:avLst/>
            <a:gdLst/>
            <a:ahLst/>
            <a:cxnLst/>
            <a:rect l="l" t="t" r="r" b="b"/>
            <a:pathLst>
              <a:path w="1396269" h="312257">
                <a:moveTo>
                  <a:pt x="0" y="0"/>
                </a:moveTo>
                <a:lnTo>
                  <a:pt x="1396269" y="0"/>
                </a:lnTo>
                <a:lnTo>
                  <a:pt x="1396269" y="312257"/>
                </a:lnTo>
                <a:lnTo>
                  <a:pt x="0" y="312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p:cNvGrpSpPr/>
          <p:nvPr/>
        </p:nvGrpSpPr>
        <p:grpSpPr>
          <a:xfrm>
            <a:off x="10021018" y="2052916"/>
            <a:ext cx="7923107" cy="8183337"/>
            <a:chOff x="0" y="0"/>
            <a:chExt cx="6148070" cy="6350000"/>
          </a:xfrm>
        </p:grpSpPr>
        <p:sp>
          <p:nvSpPr>
            <p:cNvPr id="9" name="Freeform 9"/>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7"/>
              <a:stretch>
                <a:fillRect l="-45542" r="-45542"/>
              </a:stretch>
            </a:blipFill>
          </p:spPr>
          <p:txBody>
            <a:bodyPr/>
            <a:lstStyle/>
            <a:p>
              <a:endParaRPr lang="en-US"/>
            </a:p>
          </p:txBody>
        </p:sp>
      </p:grpSp>
      <p:grpSp>
        <p:nvGrpSpPr>
          <p:cNvPr id="10" name="Group 10"/>
          <p:cNvGrpSpPr/>
          <p:nvPr/>
        </p:nvGrpSpPr>
        <p:grpSpPr>
          <a:xfrm>
            <a:off x="736932" y="2969849"/>
            <a:ext cx="9700106" cy="753491"/>
            <a:chOff x="0" y="0"/>
            <a:chExt cx="12933475" cy="1004655"/>
          </a:xfrm>
        </p:grpSpPr>
        <p:sp>
          <p:nvSpPr>
            <p:cNvPr id="11" name="Freeform 11"/>
            <p:cNvSpPr/>
            <p:nvPr/>
          </p:nvSpPr>
          <p:spPr>
            <a:xfrm>
              <a:off x="0" y="0"/>
              <a:ext cx="12933475" cy="1004655"/>
            </a:xfrm>
            <a:custGeom>
              <a:avLst/>
              <a:gdLst/>
              <a:ahLst/>
              <a:cxnLst/>
              <a:rect l="l" t="t" r="r" b="b"/>
              <a:pathLst>
                <a:path w="12933475" h="1004655">
                  <a:moveTo>
                    <a:pt x="0" y="0"/>
                  </a:moveTo>
                  <a:lnTo>
                    <a:pt x="12933475" y="0"/>
                  </a:lnTo>
                  <a:lnTo>
                    <a:pt x="12933475" y="1004655"/>
                  </a:lnTo>
                  <a:lnTo>
                    <a:pt x="0" y="1004655"/>
                  </a:lnTo>
                  <a:close/>
                </a:path>
              </a:pathLst>
            </a:custGeom>
            <a:solidFill>
              <a:srgbClr val="000000">
                <a:alpha val="0"/>
              </a:srgbClr>
            </a:solidFill>
          </p:spPr>
          <p:txBody>
            <a:bodyPr/>
            <a:lstStyle/>
            <a:p>
              <a:endParaRPr lang="en-US"/>
            </a:p>
          </p:txBody>
        </p:sp>
        <p:sp>
          <p:nvSpPr>
            <p:cNvPr id="12" name="TextBox 12"/>
            <p:cNvSpPr txBox="1"/>
            <p:nvPr/>
          </p:nvSpPr>
          <p:spPr>
            <a:xfrm>
              <a:off x="0" y="0"/>
              <a:ext cx="12933475" cy="1004655"/>
            </a:xfrm>
            <a:prstGeom prst="rect">
              <a:avLst/>
            </a:prstGeom>
          </p:spPr>
          <p:txBody>
            <a:bodyPr lIns="0" tIns="0" rIns="0" bIns="0" rtlCol="0" anchor="t"/>
            <a:lstStyle/>
            <a:p>
              <a:pPr marL="863599" lvl="1" indent="-431800" algn="l">
                <a:lnSpc>
                  <a:spcPts val="4799"/>
                </a:lnSpc>
                <a:buFont typeface="Arial"/>
                <a:buChar char="•"/>
              </a:pPr>
              <a:r>
                <a:rPr lang="en-US" sz="3999">
                  <a:solidFill>
                    <a:srgbClr val="000000"/>
                  </a:solidFill>
                  <a:latin typeface="DM Sans"/>
                  <a:ea typeface="DM Sans"/>
                  <a:cs typeface="DM Sans"/>
                  <a:sym typeface="DM Sans"/>
                </a:rPr>
                <a:t>What is personal information?</a:t>
              </a:r>
            </a:p>
          </p:txBody>
        </p:sp>
      </p:grpSp>
      <p:grpSp>
        <p:nvGrpSpPr>
          <p:cNvPr id="13" name="Group 13"/>
          <p:cNvGrpSpPr/>
          <p:nvPr/>
        </p:nvGrpSpPr>
        <p:grpSpPr>
          <a:xfrm>
            <a:off x="736932" y="4058088"/>
            <a:ext cx="9700106" cy="753491"/>
            <a:chOff x="0" y="0"/>
            <a:chExt cx="12933475" cy="1004655"/>
          </a:xfrm>
        </p:grpSpPr>
        <p:sp>
          <p:nvSpPr>
            <p:cNvPr id="14" name="Freeform 14"/>
            <p:cNvSpPr/>
            <p:nvPr/>
          </p:nvSpPr>
          <p:spPr>
            <a:xfrm>
              <a:off x="0" y="0"/>
              <a:ext cx="12933475" cy="1004655"/>
            </a:xfrm>
            <a:custGeom>
              <a:avLst/>
              <a:gdLst/>
              <a:ahLst/>
              <a:cxnLst/>
              <a:rect l="l" t="t" r="r" b="b"/>
              <a:pathLst>
                <a:path w="12933475" h="1004655">
                  <a:moveTo>
                    <a:pt x="0" y="0"/>
                  </a:moveTo>
                  <a:lnTo>
                    <a:pt x="12933475" y="0"/>
                  </a:lnTo>
                  <a:lnTo>
                    <a:pt x="12933475" y="1004655"/>
                  </a:lnTo>
                  <a:lnTo>
                    <a:pt x="0" y="1004655"/>
                  </a:lnTo>
                  <a:close/>
                </a:path>
              </a:pathLst>
            </a:custGeom>
            <a:solidFill>
              <a:srgbClr val="000000">
                <a:alpha val="0"/>
              </a:srgbClr>
            </a:solidFill>
          </p:spPr>
          <p:txBody>
            <a:bodyPr/>
            <a:lstStyle/>
            <a:p>
              <a:endParaRPr lang="en-US"/>
            </a:p>
          </p:txBody>
        </p:sp>
        <p:sp>
          <p:nvSpPr>
            <p:cNvPr id="15" name="TextBox 15"/>
            <p:cNvSpPr txBox="1"/>
            <p:nvPr/>
          </p:nvSpPr>
          <p:spPr>
            <a:xfrm>
              <a:off x="0" y="0"/>
              <a:ext cx="12933475" cy="1004655"/>
            </a:xfrm>
            <a:prstGeom prst="rect">
              <a:avLst/>
            </a:prstGeom>
          </p:spPr>
          <p:txBody>
            <a:bodyPr lIns="0" tIns="0" rIns="0" bIns="0" rtlCol="0" anchor="t"/>
            <a:lstStyle/>
            <a:p>
              <a:pPr marL="863599" lvl="1" indent="-431800" algn="l">
                <a:lnSpc>
                  <a:spcPts val="4799"/>
                </a:lnSpc>
                <a:buFont typeface="Arial"/>
                <a:buChar char="•"/>
              </a:pPr>
              <a:r>
                <a:rPr lang="en-US" sz="3999">
                  <a:solidFill>
                    <a:srgbClr val="000000"/>
                  </a:solidFill>
                  <a:latin typeface="DM Sans"/>
                  <a:ea typeface="DM Sans"/>
                  <a:cs typeface="DM Sans"/>
                  <a:sym typeface="DM Sans"/>
                </a:rPr>
                <a:t>What is okay to share online?</a:t>
              </a:r>
            </a:p>
          </p:txBody>
        </p:sp>
      </p:grpSp>
      <p:grpSp>
        <p:nvGrpSpPr>
          <p:cNvPr id="16" name="Group 16"/>
          <p:cNvGrpSpPr/>
          <p:nvPr/>
        </p:nvGrpSpPr>
        <p:grpSpPr>
          <a:xfrm>
            <a:off x="736932" y="5146326"/>
            <a:ext cx="9700106" cy="753491"/>
            <a:chOff x="0" y="0"/>
            <a:chExt cx="12933475" cy="1004655"/>
          </a:xfrm>
        </p:grpSpPr>
        <p:sp>
          <p:nvSpPr>
            <p:cNvPr id="17" name="Freeform 17"/>
            <p:cNvSpPr/>
            <p:nvPr/>
          </p:nvSpPr>
          <p:spPr>
            <a:xfrm>
              <a:off x="0" y="0"/>
              <a:ext cx="12933475" cy="1004655"/>
            </a:xfrm>
            <a:custGeom>
              <a:avLst/>
              <a:gdLst/>
              <a:ahLst/>
              <a:cxnLst/>
              <a:rect l="l" t="t" r="r" b="b"/>
              <a:pathLst>
                <a:path w="12933475" h="1004655">
                  <a:moveTo>
                    <a:pt x="0" y="0"/>
                  </a:moveTo>
                  <a:lnTo>
                    <a:pt x="12933475" y="0"/>
                  </a:lnTo>
                  <a:lnTo>
                    <a:pt x="12933475" y="1004655"/>
                  </a:lnTo>
                  <a:lnTo>
                    <a:pt x="0" y="1004655"/>
                  </a:lnTo>
                  <a:close/>
                </a:path>
              </a:pathLst>
            </a:custGeom>
            <a:solidFill>
              <a:srgbClr val="000000">
                <a:alpha val="0"/>
              </a:srgbClr>
            </a:solidFill>
          </p:spPr>
          <p:txBody>
            <a:bodyPr/>
            <a:lstStyle/>
            <a:p>
              <a:endParaRPr lang="en-US"/>
            </a:p>
          </p:txBody>
        </p:sp>
        <p:sp>
          <p:nvSpPr>
            <p:cNvPr id="18" name="TextBox 18"/>
            <p:cNvSpPr txBox="1"/>
            <p:nvPr/>
          </p:nvSpPr>
          <p:spPr>
            <a:xfrm>
              <a:off x="0" y="0"/>
              <a:ext cx="12933475" cy="1004655"/>
            </a:xfrm>
            <a:prstGeom prst="rect">
              <a:avLst/>
            </a:prstGeom>
          </p:spPr>
          <p:txBody>
            <a:bodyPr lIns="0" tIns="0" rIns="0" bIns="0" rtlCol="0" anchor="t"/>
            <a:lstStyle/>
            <a:p>
              <a:pPr marL="863599" lvl="1" indent="-431800" algn="l">
                <a:lnSpc>
                  <a:spcPts val="4799"/>
                </a:lnSpc>
                <a:buFont typeface="Arial"/>
                <a:buChar char="•"/>
              </a:pPr>
              <a:r>
                <a:rPr lang="en-US" sz="3999">
                  <a:solidFill>
                    <a:srgbClr val="000000"/>
                  </a:solidFill>
                  <a:latin typeface="DM Sans"/>
                  <a:ea typeface="DM Sans"/>
                  <a:cs typeface="DM Sans"/>
                  <a:sym typeface="DM Sans"/>
                </a:rPr>
                <a:t>Saying no!​</a:t>
              </a:r>
            </a:p>
          </p:txBody>
        </p:sp>
      </p:grpSp>
      <p:grpSp>
        <p:nvGrpSpPr>
          <p:cNvPr id="19" name="Group 19"/>
          <p:cNvGrpSpPr/>
          <p:nvPr/>
        </p:nvGrpSpPr>
        <p:grpSpPr>
          <a:xfrm>
            <a:off x="736932" y="6234564"/>
            <a:ext cx="9700106" cy="753491"/>
            <a:chOff x="0" y="0"/>
            <a:chExt cx="12933475" cy="1004655"/>
          </a:xfrm>
        </p:grpSpPr>
        <p:sp>
          <p:nvSpPr>
            <p:cNvPr id="20" name="Freeform 20"/>
            <p:cNvSpPr/>
            <p:nvPr/>
          </p:nvSpPr>
          <p:spPr>
            <a:xfrm>
              <a:off x="0" y="0"/>
              <a:ext cx="12933475" cy="1004655"/>
            </a:xfrm>
            <a:custGeom>
              <a:avLst/>
              <a:gdLst/>
              <a:ahLst/>
              <a:cxnLst/>
              <a:rect l="l" t="t" r="r" b="b"/>
              <a:pathLst>
                <a:path w="12933475" h="1004655">
                  <a:moveTo>
                    <a:pt x="0" y="0"/>
                  </a:moveTo>
                  <a:lnTo>
                    <a:pt x="12933475" y="0"/>
                  </a:lnTo>
                  <a:lnTo>
                    <a:pt x="12933475" y="1004655"/>
                  </a:lnTo>
                  <a:lnTo>
                    <a:pt x="0" y="1004655"/>
                  </a:lnTo>
                  <a:close/>
                </a:path>
              </a:pathLst>
            </a:custGeom>
            <a:solidFill>
              <a:srgbClr val="000000">
                <a:alpha val="0"/>
              </a:srgbClr>
            </a:solidFill>
          </p:spPr>
          <p:txBody>
            <a:bodyPr/>
            <a:lstStyle/>
            <a:p>
              <a:endParaRPr lang="en-US"/>
            </a:p>
          </p:txBody>
        </p:sp>
        <p:sp>
          <p:nvSpPr>
            <p:cNvPr id="21" name="TextBox 21"/>
            <p:cNvSpPr txBox="1"/>
            <p:nvPr/>
          </p:nvSpPr>
          <p:spPr>
            <a:xfrm>
              <a:off x="0" y="0"/>
              <a:ext cx="12933475" cy="1004655"/>
            </a:xfrm>
            <a:prstGeom prst="rect">
              <a:avLst/>
            </a:prstGeom>
          </p:spPr>
          <p:txBody>
            <a:bodyPr lIns="0" tIns="0" rIns="0" bIns="0" rtlCol="0" anchor="t"/>
            <a:lstStyle/>
            <a:p>
              <a:pPr marL="863599" lvl="1" indent="-431800" algn="l">
                <a:lnSpc>
                  <a:spcPts val="4799"/>
                </a:lnSpc>
                <a:buFont typeface="Arial"/>
                <a:buChar char="•"/>
              </a:pPr>
              <a:r>
                <a:rPr lang="en-US" sz="3999">
                  <a:solidFill>
                    <a:srgbClr val="000000"/>
                  </a:solidFill>
                  <a:latin typeface="DM Sans"/>
                  <a:ea typeface="DM Sans"/>
                  <a:cs typeface="DM Sans"/>
                  <a:sym typeface="DM Sans"/>
                </a:rPr>
                <a:t>Fake profiles…​</a:t>
              </a:r>
            </a:p>
          </p:txBody>
        </p:sp>
      </p:grpSp>
      <p:grpSp>
        <p:nvGrpSpPr>
          <p:cNvPr id="22" name="Group 22"/>
          <p:cNvGrpSpPr/>
          <p:nvPr/>
        </p:nvGrpSpPr>
        <p:grpSpPr>
          <a:xfrm>
            <a:off x="736932" y="7322803"/>
            <a:ext cx="9700106" cy="753491"/>
            <a:chOff x="0" y="0"/>
            <a:chExt cx="12933475" cy="1004655"/>
          </a:xfrm>
        </p:grpSpPr>
        <p:sp>
          <p:nvSpPr>
            <p:cNvPr id="23" name="Freeform 23"/>
            <p:cNvSpPr/>
            <p:nvPr/>
          </p:nvSpPr>
          <p:spPr>
            <a:xfrm>
              <a:off x="0" y="0"/>
              <a:ext cx="12933475" cy="1004655"/>
            </a:xfrm>
            <a:custGeom>
              <a:avLst/>
              <a:gdLst/>
              <a:ahLst/>
              <a:cxnLst/>
              <a:rect l="l" t="t" r="r" b="b"/>
              <a:pathLst>
                <a:path w="12933475" h="1004655">
                  <a:moveTo>
                    <a:pt x="0" y="0"/>
                  </a:moveTo>
                  <a:lnTo>
                    <a:pt x="12933475" y="0"/>
                  </a:lnTo>
                  <a:lnTo>
                    <a:pt x="12933475" y="1004655"/>
                  </a:lnTo>
                  <a:lnTo>
                    <a:pt x="0" y="1004655"/>
                  </a:lnTo>
                  <a:close/>
                </a:path>
              </a:pathLst>
            </a:custGeom>
            <a:solidFill>
              <a:srgbClr val="000000">
                <a:alpha val="0"/>
              </a:srgbClr>
            </a:solidFill>
          </p:spPr>
          <p:txBody>
            <a:bodyPr/>
            <a:lstStyle/>
            <a:p>
              <a:endParaRPr lang="en-US"/>
            </a:p>
          </p:txBody>
        </p:sp>
        <p:sp>
          <p:nvSpPr>
            <p:cNvPr id="24" name="TextBox 24"/>
            <p:cNvSpPr txBox="1"/>
            <p:nvPr/>
          </p:nvSpPr>
          <p:spPr>
            <a:xfrm>
              <a:off x="0" y="0"/>
              <a:ext cx="12933475" cy="1004655"/>
            </a:xfrm>
            <a:prstGeom prst="rect">
              <a:avLst/>
            </a:prstGeom>
          </p:spPr>
          <p:txBody>
            <a:bodyPr lIns="0" tIns="0" rIns="0" bIns="0" rtlCol="0" anchor="t"/>
            <a:lstStyle/>
            <a:p>
              <a:pPr marL="863599" lvl="1" indent="-431800" algn="l">
                <a:lnSpc>
                  <a:spcPts val="4799"/>
                </a:lnSpc>
                <a:buFont typeface="Arial"/>
                <a:buChar char="•"/>
              </a:pPr>
              <a:r>
                <a:rPr lang="en-US" sz="3999">
                  <a:solidFill>
                    <a:srgbClr val="000000"/>
                  </a:solidFill>
                  <a:latin typeface="DM Sans"/>
                  <a:ea typeface="DM Sans"/>
                  <a:cs typeface="DM Sans"/>
                  <a:sym typeface="DM Sans"/>
                </a:rPr>
                <a:t>Sharing without ​permission</a:t>
              </a:r>
            </a:p>
          </p:txBody>
        </p:sp>
      </p:grpSp>
      <p:sp>
        <p:nvSpPr>
          <p:cNvPr id="25" name="Freeform 25"/>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7113568" y="9499702"/>
            <a:ext cx="1097400" cy="787200"/>
            <a:chOff x="0" y="0"/>
            <a:chExt cx="1463200" cy="1049600"/>
          </a:xfrm>
        </p:grpSpPr>
        <p:sp>
          <p:nvSpPr>
            <p:cNvPr id="3" name="Freeform 3"/>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4" name="TextBox 4"/>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20</a:t>
              </a:r>
            </a:p>
          </p:txBody>
        </p:sp>
      </p:grpSp>
      <p:grpSp>
        <p:nvGrpSpPr>
          <p:cNvPr id="5" name="Group 5"/>
          <p:cNvGrpSpPr/>
          <p:nvPr/>
        </p:nvGrpSpPr>
        <p:grpSpPr>
          <a:xfrm>
            <a:off x="3747207" y="9186032"/>
            <a:ext cx="10409406" cy="1046440"/>
            <a:chOff x="0" y="0"/>
            <a:chExt cx="13879208" cy="1395253"/>
          </a:xfrm>
        </p:grpSpPr>
        <p:sp>
          <p:nvSpPr>
            <p:cNvPr id="6" name="Freeform 6"/>
            <p:cNvSpPr/>
            <p:nvPr/>
          </p:nvSpPr>
          <p:spPr>
            <a:xfrm>
              <a:off x="0" y="0"/>
              <a:ext cx="13879207" cy="1395253"/>
            </a:xfrm>
            <a:custGeom>
              <a:avLst/>
              <a:gdLst/>
              <a:ahLst/>
              <a:cxnLst/>
              <a:rect l="l" t="t" r="r" b="b"/>
              <a:pathLst>
                <a:path w="13879207" h="1395253">
                  <a:moveTo>
                    <a:pt x="0" y="0"/>
                  </a:moveTo>
                  <a:lnTo>
                    <a:pt x="13879207" y="0"/>
                  </a:lnTo>
                  <a:lnTo>
                    <a:pt x="13879207" y="1395253"/>
                  </a:lnTo>
                  <a:lnTo>
                    <a:pt x="0" y="1395253"/>
                  </a:lnTo>
                  <a:close/>
                </a:path>
              </a:pathLst>
            </a:custGeom>
            <a:solidFill>
              <a:srgbClr val="000000">
                <a:alpha val="0"/>
              </a:srgbClr>
            </a:solidFill>
          </p:spPr>
          <p:txBody>
            <a:bodyPr/>
            <a:lstStyle/>
            <a:p>
              <a:endParaRPr lang="en-US"/>
            </a:p>
          </p:txBody>
        </p:sp>
        <p:sp>
          <p:nvSpPr>
            <p:cNvPr id="7" name="TextBox 7"/>
            <p:cNvSpPr txBox="1"/>
            <p:nvPr/>
          </p:nvSpPr>
          <p:spPr>
            <a:xfrm>
              <a:off x="0" y="0"/>
              <a:ext cx="13879208" cy="1395253"/>
            </a:xfrm>
            <a:prstGeom prst="rect">
              <a:avLst/>
            </a:prstGeom>
          </p:spPr>
          <p:txBody>
            <a:bodyPr lIns="0" tIns="0" rIns="0" bIns="0" rtlCol="0" anchor="t"/>
            <a:lstStyle/>
            <a:p>
              <a:pPr algn="l">
                <a:lnSpc>
                  <a:spcPts val="3359"/>
                </a:lnSpc>
              </a:pPr>
              <a:r>
                <a:rPr lang="en-US" sz="2799" b="1">
                  <a:solidFill>
                    <a:srgbClr val="000000"/>
                  </a:solidFill>
                  <a:latin typeface="DM Sans Bold"/>
                  <a:ea typeface="DM Sans Bold"/>
                  <a:cs typeface="DM Sans Bold"/>
                  <a:sym typeface="DM Sans Bold"/>
                </a:rPr>
                <a:t>Click the link to play video: </a:t>
              </a:r>
              <a:r>
                <a:rPr lang="en-US" sz="2799" b="1" u="sng">
                  <a:solidFill>
                    <a:srgbClr val="1155CC"/>
                  </a:solidFill>
                  <a:latin typeface="DM Sans Bold"/>
                  <a:ea typeface="DM Sans Bold"/>
                  <a:cs typeface="DM Sans Bold"/>
                  <a:sym typeface="DM Sans Bold"/>
                  <a:hlinkClick r:id="rId3" tooltip="https://vimeo.com/289090948"/>
                </a:rPr>
                <a:t>https://vimeo.com/289090948</a:t>
              </a:r>
            </a:p>
            <a:p>
              <a:pPr algn="l">
                <a:lnSpc>
                  <a:spcPts val="3359"/>
                </a:lnSpc>
              </a:pPr>
              <a:endParaRPr lang="en-US" sz="2799" b="1" u="sng">
                <a:solidFill>
                  <a:srgbClr val="1155CC"/>
                </a:solidFill>
                <a:latin typeface="DM Sans Bold"/>
                <a:ea typeface="DM Sans Bold"/>
                <a:cs typeface="DM Sans Bold"/>
                <a:sym typeface="DM Sans Bold"/>
                <a:hlinkClick r:id="rId3" tooltip="https://vimeo.com/289090948"/>
              </a:endParaRPr>
            </a:p>
          </p:txBody>
        </p:sp>
      </p:grpSp>
      <p:sp>
        <p:nvSpPr>
          <p:cNvPr id="8" name="Freeform 8"/>
          <p:cNvSpPr/>
          <p:nvPr/>
        </p:nvSpPr>
        <p:spPr>
          <a:xfrm>
            <a:off x="3381496" y="2657029"/>
            <a:ext cx="11525008" cy="6312384"/>
          </a:xfrm>
          <a:custGeom>
            <a:avLst/>
            <a:gdLst/>
            <a:ahLst/>
            <a:cxnLst/>
            <a:rect l="l" t="t" r="r" b="b"/>
            <a:pathLst>
              <a:path w="11525008" h="6312384">
                <a:moveTo>
                  <a:pt x="0" y="0"/>
                </a:moveTo>
                <a:lnTo>
                  <a:pt x="11525008" y="0"/>
                </a:lnTo>
                <a:lnTo>
                  <a:pt x="11525008" y="6312384"/>
                </a:lnTo>
                <a:lnTo>
                  <a:pt x="0" y="6312384"/>
                </a:lnTo>
                <a:lnTo>
                  <a:pt x="0" y="0"/>
                </a:lnTo>
                <a:close/>
              </a:path>
            </a:pathLst>
          </a:custGeom>
          <a:blipFill>
            <a:blip r:embed="rId4"/>
            <a:stretch>
              <a:fillRect l="-655" r="-655"/>
            </a:stretch>
          </a:blipFill>
        </p:spPr>
        <p:txBody>
          <a:bodyPr/>
          <a:lstStyle/>
          <a:p>
            <a:endParaRPr lang="en-US"/>
          </a:p>
        </p:txBody>
      </p:sp>
      <p:grpSp>
        <p:nvGrpSpPr>
          <p:cNvPr id="9" name="Group 9"/>
          <p:cNvGrpSpPr/>
          <p:nvPr/>
        </p:nvGrpSpPr>
        <p:grpSpPr>
          <a:xfrm>
            <a:off x="15992808" y="268119"/>
            <a:ext cx="1669460" cy="703884"/>
            <a:chOff x="0" y="0"/>
            <a:chExt cx="2225947" cy="938512"/>
          </a:xfrm>
        </p:grpSpPr>
        <p:sp>
          <p:nvSpPr>
            <p:cNvPr id="10" name="Freeform 10"/>
            <p:cNvSpPr/>
            <p:nvPr/>
          </p:nvSpPr>
          <p:spPr>
            <a:xfrm>
              <a:off x="0" y="0"/>
              <a:ext cx="2225947" cy="938512"/>
            </a:xfrm>
            <a:custGeom>
              <a:avLst/>
              <a:gdLst/>
              <a:ahLst/>
              <a:cxnLst/>
              <a:rect l="l" t="t" r="r" b="b"/>
              <a:pathLst>
                <a:path w="2225947" h="938512">
                  <a:moveTo>
                    <a:pt x="0" y="0"/>
                  </a:moveTo>
                  <a:lnTo>
                    <a:pt x="2225947" y="0"/>
                  </a:lnTo>
                  <a:lnTo>
                    <a:pt x="2225947" y="938512"/>
                  </a:lnTo>
                  <a:lnTo>
                    <a:pt x="0" y="938512"/>
                  </a:lnTo>
                  <a:close/>
                </a:path>
              </a:pathLst>
            </a:custGeom>
            <a:solidFill>
              <a:srgbClr val="000000">
                <a:alpha val="0"/>
              </a:srgbClr>
            </a:solidFill>
          </p:spPr>
          <p:txBody>
            <a:bodyPr/>
            <a:lstStyle/>
            <a:p>
              <a:endParaRPr lang="en-US"/>
            </a:p>
          </p:txBody>
        </p:sp>
        <p:sp>
          <p:nvSpPr>
            <p:cNvPr id="11" name="TextBox 11"/>
            <p:cNvSpPr txBox="1"/>
            <p:nvPr/>
          </p:nvSpPr>
          <p:spPr>
            <a:xfrm>
              <a:off x="0" y="0"/>
              <a:ext cx="2225947"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VIDEO:</a:t>
              </a:r>
            </a:p>
          </p:txBody>
        </p:sp>
      </p:grpSp>
      <p:sp>
        <p:nvSpPr>
          <p:cNvPr id="12" name="TextBox 12"/>
          <p:cNvSpPr txBox="1"/>
          <p:nvPr/>
        </p:nvSpPr>
        <p:spPr>
          <a:xfrm>
            <a:off x="9144000" y="990035"/>
            <a:ext cx="8518268" cy="925833"/>
          </a:xfrm>
          <a:prstGeom prst="rect">
            <a:avLst/>
          </a:prstGeom>
        </p:spPr>
        <p:txBody>
          <a:bodyPr lIns="0" tIns="0" rIns="0" bIns="0" rtlCol="0" anchor="t">
            <a:spAutoFit/>
          </a:bodyPr>
          <a:lstStyle/>
          <a:p>
            <a:pPr marL="0" lvl="0" indent="0" algn="r">
              <a:lnSpc>
                <a:spcPts val="6930"/>
              </a:lnSpc>
            </a:pPr>
            <a:r>
              <a:rPr lang="en-US" sz="6600">
                <a:solidFill>
                  <a:srgbClr val="00B0F0"/>
                </a:solidFill>
                <a:latin typeface="Bobby Jones"/>
                <a:ea typeface="Bobby Jones"/>
                <a:cs typeface="Bobby Jones"/>
                <a:sym typeface="Bobby Jones"/>
              </a:rPr>
              <a:t>#beinctrl</a:t>
            </a:r>
          </a:p>
        </p:txBody>
      </p:sp>
      <p:sp>
        <p:nvSpPr>
          <p:cNvPr id="13" name="Freeform 13"/>
          <p:cNvSpPr/>
          <p:nvPr/>
        </p:nvSpPr>
        <p:spPr>
          <a:xfrm rot="-426989">
            <a:off x="16129403" y="2001155"/>
            <a:ext cx="1396269" cy="312257"/>
          </a:xfrm>
          <a:custGeom>
            <a:avLst/>
            <a:gdLst/>
            <a:ahLst/>
            <a:cxnLst/>
            <a:rect l="l" t="t" r="r" b="b"/>
            <a:pathLst>
              <a:path w="1396269" h="312257">
                <a:moveTo>
                  <a:pt x="0" y="0"/>
                </a:moveTo>
                <a:lnTo>
                  <a:pt x="1396269" y="0"/>
                </a:lnTo>
                <a:lnTo>
                  <a:pt x="1396269" y="312257"/>
                </a:lnTo>
                <a:lnTo>
                  <a:pt x="0" y="3122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3285475">
            <a:off x="-67140"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3" name="Group 3"/>
          <p:cNvGrpSpPr/>
          <p:nvPr/>
        </p:nvGrpSpPr>
        <p:grpSpPr>
          <a:xfrm>
            <a:off x="10896748" y="5033142"/>
            <a:ext cx="4646196" cy="1181988"/>
            <a:chOff x="0" y="0"/>
            <a:chExt cx="6194928" cy="1575984"/>
          </a:xfrm>
        </p:grpSpPr>
        <p:sp>
          <p:nvSpPr>
            <p:cNvPr id="4" name="Freeform 4"/>
            <p:cNvSpPr/>
            <p:nvPr/>
          </p:nvSpPr>
          <p:spPr>
            <a:xfrm>
              <a:off x="0" y="0"/>
              <a:ext cx="6194928" cy="1575984"/>
            </a:xfrm>
            <a:custGeom>
              <a:avLst/>
              <a:gdLst/>
              <a:ahLst/>
              <a:cxnLst/>
              <a:rect l="l" t="t" r="r" b="b"/>
              <a:pathLst>
                <a:path w="6194928" h="1575984">
                  <a:moveTo>
                    <a:pt x="0" y="0"/>
                  </a:moveTo>
                  <a:lnTo>
                    <a:pt x="6194928" y="0"/>
                  </a:lnTo>
                  <a:lnTo>
                    <a:pt x="6194928" y="1575984"/>
                  </a:lnTo>
                  <a:lnTo>
                    <a:pt x="0" y="1575984"/>
                  </a:lnTo>
                  <a:close/>
                </a:path>
              </a:pathLst>
            </a:custGeom>
            <a:solidFill>
              <a:srgbClr val="000000">
                <a:alpha val="0"/>
              </a:srgbClr>
            </a:solidFill>
          </p:spPr>
          <p:txBody>
            <a:bodyPr/>
            <a:lstStyle/>
            <a:p>
              <a:endParaRPr lang="en-US"/>
            </a:p>
          </p:txBody>
        </p:sp>
        <p:sp>
          <p:nvSpPr>
            <p:cNvPr id="5" name="TextBox 5"/>
            <p:cNvSpPr txBox="1"/>
            <p:nvPr/>
          </p:nvSpPr>
          <p:spPr>
            <a:xfrm>
              <a:off x="0" y="0"/>
              <a:ext cx="6194928" cy="1575984"/>
            </a:xfrm>
            <a:prstGeom prst="rect">
              <a:avLst/>
            </a:prstGeom>
          </p:spPr>
          <p:txBody>
            <a:bodyPr lIns="0" tIns="0" rIns="0" bIns="0" rtlCol="0" anchor="t"/>
            <a:lstStyle/>
            <a:p>
              <a:pPr algn="l">
                <a:lnSpc>
                  <a:spcPts val="4199"/>
                </a:lnSpc>
              </a:pPr>
              <a:r>
                <a:rPr lang="en-US" sz="3499" dirty="0">
                  <a:solidFill>
                    <a:srgbClr val="000000"/>
                  </a:solidFill>
                  <a:latin typeface="DM Sans"/>
                  <a:ea typeface="DM Sans"/>
                  <a:cs typeface="DM Sans"/>
                  <a:sym typeface="DM Sans"/>
                </a:rPr>
                <a:t>Preserve evidence. Don’t delete anything</a:t>
              </a:r>
            </a:p>
          </p:txBody>
        </p:sp>
      </p:grpSp>
      <p:grpSp>
        <p:nvGrpSpPr>
          <p:cNvPr id="6" name="Group 6"/>
          <p:cNvGrpSpPr/>
          <p:nvPr/>
        </p:nvGrpSpPr>
        <p:grpSpPr>
          <a:xfrm rot="231676">
            <a:off x="9516084" y="5065841"/>
            <a:ext cx="1005030" cy="1005030"/>
            <a:chOff x="0" y="0"/>
            <a:chExt cx="1340040" cy="1340040"/>
          </a:xfrm>
        </p:grpSpPr>
        <p:sp>
          <p:nvSpPr>
            <p:cNvPr id="7" name="Freeform 7"/>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9F8BFF"/>
            </a:solidFill>
          </p:spPr>
          <p:txBody>
            <a:bodyPr/>
            <a:lstStyle/>
            <a:p>
              <a:endParaRPr lang="en-US"/>
            </a:p>
          </p:txBody>
        </p:sp>
      </p:grpSp>
      <p:grpSp>
        <p:nvGrpSpPr>
          <p:cNvPr id="28" name="Group 27">
            <a:extLst>
              <a:ext uri="{FF2B5EF4-FFF2-40B4-BE49-F238E27FC236}">
                <a16:creationId xmlns:a16="http://schemas.microsoft.com/office/drawing/2014/main" id="{3520E879-2E2B-6307-A400-50D474A9F67C}"/>
              </a:ext>
            </a:extLst>
          </p:cNvPr>
          <p:cNvGrpSpPr/>
          <p:nvPr/>
        </p:nvGrpSpPr>
        <p:grpSpPr>
          <a:xfrm>
            <a:off x="9483385" y="3234252"/>
            <a:ext cx="5733417" cy="1181988"/>
            <a:chOff x="9483385" y="3234252"/>
            <a:chExt cx="5733417" cy="1181988"/>
          </a:xfrm>
        </p:grpSpPr>
        <p:grpSp>
          <p:nvGrpSpPr>
            <p:cNvPr id="8" name="Group 8"/>
            <p:cNvGrpSpPr/>
            <p:nvPr/>
          </p:nvGrpSpPr>
          <p:grpSpPr>
            <a:xfrm>
              <a:off x="10896748" y="3234252"/>
              <a:ext cx="4320054" cy="1181988"/>
              <a:chOff x="0" y="0"/>
              <a:chExt cx="5760072" cy="1575984"/>
            </a:xfrm>
          </p:grpSpPr>
          <p:sp>
            <p:nvSpPr>
              <p:cNvPr id="9" name="Freeform 9"/>
              <p:cNvSpPr/>
              <p:nvPr/>
            </p:nvSpPr>
            <p:spPr>
              <a:xfrm>
                <a:off x="0" y="0"/>
                <a:ext cx="5760072" cy="1575984"/>
              </a:xfrm>
              <a:custGeom>
                <a:avLst/>
                <a:gdLst/>
                <a:ahLst/>
                <a:cxnLst/>
                <a:rect l="l" t="t" r="r" b="b"/>
                <a:pathLst>
                  <a:path w="5760072" h="1575984">
                    <a:moveTo>
                      <a:pt x="0" y="0"/>
                    </a:moveTo>
                    <a:lnTo>
                      <a:pt x="5760072" y="0"/>
                    </a:lnTo>
                    <a:lnTo>
                      <a:pt x="5760072" y="1575984"/>
                    </a:lnTo>
                    <a:lnTo>
                      <a:pt x="0" y="1575984"/>
                    </a:lnTo>
                    <a:close/>
                  </a:path>
                </a:pathLst>
              </a:custGeom>
              <a:solidFill>
                <a:srgbClr val="000000">
                  <a:alpha val="0"/>
                </a:srgbClr>
              </a:solidFill>
            </p:spPr>
            <p:txBody>
              <a:bodyPr/>
              <a:lstStyle/>
              <a:p>
                <a:endParaRPr lang="en-US"/>
              </a:p>
            </p:txBody>
          </p:sp>
          <p:sp>
            <p:nvSpPr>
              <p:cNvPr id="10" name="TextBox 10"/>
              <p:cNvSpPr txBox="1"/>
              <p:nvPr/>
            </p:nvSpPr>
            <p:spPr>
              <a:xfrm>
                <a:off x="0" y="0"/>
                <a:ext cx="5760072" cy="1575984"/>
              </a:xfrm>
              <a:prstGeom prst="rect">
                <a:avLst/>
              </a:prstGeom>
            </p:spPr>
            <p:txBody>
              <a:bodyPr lIns="0" tIns="0" rIns="0" bIns="0" rtlCol="0" anchor="t"/>
              <a:lstStyle/>
              <a:p>
                <a:pPr algn="l">
                  <a:lnSpc>
                    <a:spcPts val="4199"/>
                  </a:lnSpc>
                </a:pPr>
                <a:r>
                  <a:rPr lang="en-US" sz="3499" dirty="0">
                    <a:solidFill>
                      <a:srgbClr val="000000"/>
                    </a:solidFill>
                    <a:latin typeface="DM Sans"/>
                    <a:ea typeface="DM Sans"/>
                    <a:cs typeface="DM Sans"/>
                    <a:sym typeface="DM Sans"/>
                  </a:rPr>
                  <a:t>Don’t share more. Don’t pay more</a:t>
                </a:r>
              </a:p>
            </p:txBody>
          </p:sp>
        </p:grpSp>
        <p:grpSp>
          <p:nvGrpSpPr>
            <p:cNvPr id="11" name="Group 11"/>
            <p:cNvGrpSpPr/>
            <p:nvPr/>
          </p:nvGrpSpPr>
          <p:grpSpPr>
            <a:xfrm>
              <a:off x="9483385" y="3293099"/>
              <a:ext cx="1005030" cy="1005030"/>
              <a:chOff x="0" y="0"/>
              <a:chExt cx="1340040" cy="1340040"/>
            </a:xfrm>
          </p:grpSpPr>
          <p:sp>
            <p:nvSpPr>
              <p:cNvPr id="12" name="Freeform 12"/>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00C0F3"/>
              </a:solidFill>
            </p:spPr>
            <p:txBody>
              <a:bodyPr/>
              <a:lstStyle/>
              <a:p>
                <a:endParaRPr lang="en-US"/>
              </a:p>
            </p:txBody>
          </p:sp>
        </p:grpSp>
      </p:grpSp>
      <p:grpSp>
        <p:nvGrpSpPr>
          <p:cNvPr id="13" name="Group 13"/>
          <p:cNvGrpSpPr/>
          <p:nvPr/>
        </p:nvGrpSpPr>
        <p:grpSpPr>
          <a:xfrm>
            <a:off x="10887754" y="6838584"/>
            <a:ext cx="5285808" cy="1181988"/>
            <a:chOff x="0" y="0"/>
            <a:chExt cx="7047744" cy="1575984"/>
          </a:xfrm>
        </p:grpSpPr>
        <p:sp>
          <p:nvSpPr>
            <p:cNvPr id="14" name="Freeform 14"/>
            <p:cNvSpPr/>
            <p:nvPr/>
          </p:nvSpPr>
          <p:spPr>
            <a:xfrm>
              <a:off x="0" y="0"/>
              <a:ext cx="7047744" cy="1575984"/>
            </a:xfrm>
            <a:custGeom>
              <a:avLst/>
              <a:gdLst/>
              <a:ahLst/>
              <a:cxnLst/>
              <a:rect l="l" t="t" r="r" b="b"/>
              <a:pathLst>
                <a:path w="7047744" h="1575984">
                  <a:moveTo>
                    <a:pt x="0" y="0"/>
                  </a:moveTo>
                  <a:lnTo>
                    <a:pt x="7047744" y="0"/>
                  </a:lnTo>
                  <a:lnTo>
                    <a:pt x="7047744" y="1575984"/>
                  </a:lnTo>
                  <a:lnTo>
                    <a:pt x="0" y="1575984"/>
                  </a:lnTo>
                  <a:close/>
                </a:path>
              </a:pathLst>
            </a:custGeom>
            <a:solidFill>
              <a:srgbClr val="000000">
                <a:alpha val="0"/>
              </a:srgbClr>
            </a:solidFill>
          </p:spPr>
          <p:txBody>
            <a:bodyPr/>
            <a:lstStyle/>
            <a:p>
              <a:endParaRPr lang="en-US"/>
            </a:p>
          </p:txBody>
        </p:sp>
        <p:sp>
          <p:nvSpPr>
            <p:cNvPr id="15" name="TextBox 15"/>
            <p:cNvSpPr txBox="1"/>
            <p:nvPr/>
          </p:nvSpPr>
          <p:spPr>
            <a:xfrm>
              <a:off x="0" y="0"/>
              <a:ext cx="7047744" cy="1575984"/>
            </a:xfrm>
            <a:prstGeom prst="rect">
              <a:avLst/>
            </a:prstGeom>
          </p:spPr>
          <p:txBody>
            <a:bodyPr lIns="0" tIns="0" rIns="0" bIns="0" rtlCol="0" anchor="t"/>
            <a:lstStyle/>
            <a:p>
              <a:pPr algn="l">
                <a:lnSpc>
                  <a:spcPts val="4199"/>
                </a:lnSpc>
              </a:pPr>
              <a:r>
                <a:rPr lang="en-US" sz="3499" dirty="0">
                  <a:solidFill>
                    <a:srgbClr val="000000"/>
                  </a:solidFill>
                  <a:latin typeface="DM Sans"/>
                  <a:ea typeface="DM Sans"/>
                  <a:cs typeface="DM Sans"/>
                  <a:sym typeface="DM Sans"/>
                </a:rPr>
                <a:t>Stop the communication. Block the person </a:t>
              </a:r>
            </a:p>
          </p:txBody>
        </p:sp>
      </p:grpSp>
      <p:grpSp>
        <p:nvGrpSpPr>
          <p:cNvPr id="16" name="Group 16"/>
          <p:cNvGrpSpPr/>
          <p:nvPr/>
        </p:nvGrpSpPr>
        <p:grpSpPr>
          <a:xfrm>
            <a:off x="9483385" y="6838584"/>
            <a:ext cx="1005030" cy="1005030"/>
            <a:chOff x="0" y="0"/>
            <a:chExt cx="1340040" cy="1340040"/>
          </a:xfrm>
        </p:grpSpPr>
        <p:sp>
          <p:nvSpPr>
            <p:cNvPr id="17" name="Freeform 17"/>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66C4"/>
            </a:solidFill>
          </p:spPr>
          <p:txBody>
            <a:bodyPr/>
            <a:lstStyle/>
            <a:p>
              <a:endParaRPr lang="en-US"/>
            </a:p>
          </p:txBody>
        </p:sp>
      </p:grpSp>
      <p:grpSp>
        <p:nvGrpSpPr>
          <p:cNvPr id="18" name="Group 18"/>
          <p:cNvGrpSpPr/>
          <p:nvPr/>
        </p:nvGrpSpPr>
        <p:grpSpPr>
          <a:xfrm>
            <a:off x="10870821" y="8628280"/>
            <a:ext cx="5437446" cy="1215897"/>
            <a:chOff x="0" y="0"/>
            <a:chExt cx="7047744" cy="1575984"/>
          </a:xfrm>
        </p:grpSpPr>
        <p:sp>
          <p:nvSpPr>
            <p:cNvPr id="19" name="Freeform 19"/>
            <p:cNvSpPr/>
            <p:nvPr/>
          </p:nvSpPr>
          <p:spPr>
            <a:xfrm>
              <a:off x="0" y="0"/>
              <a:ext cx="7047744" cy="1575984"/>
            </a:xfrm>
            <a:custGeom>
              <a:avLst/>
              <a:gdLst/>
              <a:ahLst/>
              <a:cxnLst/>
              <a:rect l="l" t="t" r="r" b="b"/>
              <a:pathLst>
                <a:path w="7047744" h="1575984">
                  <a:moveTo>
                    <a:pt x="0" y="0"/>
                  </a:moveTo>
                  <a:lnTo>
                    <a:pt x="7047744" y="0"/>
                  </a:lnTo>
                  <a:lnTo>
                    <a:pt x="7047744" y="1575984"/>
                  </a:lnTo>
                  <a:lnTo>
                    <a:pt x="0" y="1575984"/>
                  </a:lnTo>
                  <a:close/>
                </a:path>
              </a:pathLst>
            </a:custGeom>
            <a:solidFill>
              <a:srgbClr val="000000">
                <a:alpha val="0"/>
              </a:srgbClr>
            </a:solidFill>
          </p:spPr>
          <p:txBody>
            <a:bodyPr/>
            <a:lstStyle/>
            <a:p>
              <a:endParaRPr lang="en-US"/>
            </a:p>
          </p:txBody>
        </p:sp>
        <p:sp>
          <p:nvSpPr>
            <p:cNvPr id="20" name="TextBox 20"/>
            <p:cNvSpPr txBox="1"/>
            <p:nvPr/>
          </p:nvSpPr>
          <p:spPr>
            <a:xfrm>
              <a:off x="0" y="0"/>
              <a:ext cx="7047744" cy="1575984"/>
            </a:xfrm>
            <a:prstGeom prst="rect">
              <a:avLst/>
            </a:prstGeom>
          </p:spPr>
          <p:txBody>
            <a:bodyPr lIns="0" tIns="0" rIns="0" bIns="0" rtlCol="0" anchor="t"/>
            <a:lstStyle/>
            <a:p>
              <a:pPr algn="l">
                <a:lnSpc>
                  <a:spcPts val="4199"/>
                </a:lnSpc>
              </a:pPr>
              <a:r>
                <a:rPr lang="en-US" sz="3499" dirty="0">
                  <a:solidFill>
                    <a:srgbClr val="000000"/>
                  </a:solidFill>
                  <a:latin typeface="DM Sans"/>
                  <a:ea typeface="DM Sans"/>
                  <a:cs typeface="DM Sans"/>
                  <a:sym typeface="DM Sans"/>
                </a:rPr>
                <a:t>Report the problem to An Garda Síochána</a:t>
              </a:r>
            </a:p>
          </p:txBody>
        </p:sp>
      </p:grpSp>
      <p:grpSp>
        <p:nvGrpSpPr>
          <p:cNvPr id="21" name="Group 21"/>
          <p:cNvGrpSpPr/>
          <p:nvPr/>
        </p:nvGrpSpPr>
        <p:grpSpPr>
          <a:xfrm>
            <a:off x="9483385" y="8628280"/>
            <a:ext cx="1005030" cy="1005030"/>
            <a:chOff x="0" y="0"/>
            <a:chExt cx="1340040" cy="1340040"/>
          </a:xfrm>
        </p:grpSpPr>
        <p:sp>
          <p:nvSpPr>
            <p:cNvPr id="22" name="Freeform 22"/>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43C466"/>
            </a:solidFill>
          </p:spPr>
          <p:txBody>
            <a:bodyPr/>
            <a:lstStyle/>
            <a:p>
              <a:endParaRPr lang="en-US"/>
            </a:p>
          </p:txBody>
        </p:sp>
      </p:grpSp>
      <p:grpSp>
        <p:nvGrpSpPr>
          <p:cNvPr id="23" name="Group 23"/>
          <p:cNvGrpSpPr/>
          <p:nvPr/>
        </p:nvGrpSpPr>
        <p:grpSpPr>
          <a:xfrm>
            <a:off x="273471" y="2277572"/>
            <a:ext cx="8579332" cy="8388221"/>
            <a:chOff x="0" y="0"/>
            <a:chExt cx="6328410" cy="6187440"/>
          </a:xfrm>
        </p:grpSpPr>
        <p:sp>
          <p:nvSpPr>
            <p:cNvPr id="24" name="Freeform 2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3"/>
              <a:stretch>
                <a:fillRect l="-31395" r="-15200"/>
              </a:stretch>
            </a:blipFill>
          </p:spPr>
          <p:txBody>
            <a:bodyPr/>
            <a:lstStyle/>
            <a:p>
              <a:endParaRPr lang="en-US"/>
            </a:p>
          </p:txBody>
        </p:sp>
      </p:grpSp>
      <p:sp>
        <p:nvSpPr>
          <p:cNvPr id="25" name="TextBox 25"/>
          <p:cNvSpPr txBox="1"/>
          <p:nvPr/>
        </p:nvSpPr>
        <p:spPr>
          <a:xfrm>
            <a:off x="10010749" y="466969"/>
            <a:ext cx="7806926" cy="2067177"/>
          </a:xfrm>
          <a:prstGeom prst="rect">
            <a:avLst/>
          </a:prstGeom>
        </p:spPr>
        <p:txBody>
          <a:bodyPr lIns="0" tIns="0" rIns="0" bIns="0" rtlCol="0" anchor="t">
            <a:spAutoFit/>
          </a:bodyPr>
          <a:lstStyle/>
          <a:p>
            <a:pPr marL="0" lvl="0" indent="0" algn="r">
              <a:lnSpc>
                <a:spcPts val="8128"/>
              </a:lnSpc>
            </a:pPr>
            <a:r>
              <a:rPr lang="en-US" sz="6400">
                <a:solidFill>
                  <a:srgbClr val="F89A00"/>
                </a:solidFill>
                <a:latin typeface="Bobby Jones"/>
                <a:ea typeface="Bobby Jones"/>
                <a:cs typeface="Bobby Jones"/>
                <a:sym typeface="Bobby Jones"/>
              </a:rPr>
              <a:t>protecting yourself: </a:t>
            </a:r>
            <a:r>
              <a:rPr lang="en-US" sz="6400">
                <a:solidFill>
                  <a:srgbClr val="00B0F0"/>
                </a:solidFill>
                <a:latin typeface="Bobby Jones"/>
                <a:ea typeface="Bobby Jones"/>
                <a:cs typeface="Bobby Jones"/>
                <a:sym typeface="Bobby Jones"/>
              </a:rPr>
              <a:t>#beinctrl</a:t>
            </a:r>
            <a:r>
              <a:rPr lang="en-US" sz="6400">
                <a:solidFill>
                  <a:srgbClr val="F89A00"/>
                </a:solidFill>
                <a:latin typeface="Bobby Jones"/>
                <a:ea typeface="Bobby Jones"/>
                <a:cs typeface="Bobby Jones"/>
                <a:sym typeface="Bobby Jones"/>
              </a:rPr>
              <a:t> </a:t>
            </a:r>
          </a:p>
        </p:txBody>
      </p:sp>
      <p:sp>
        <p:nvSpPr>
          <p:cNvPr id="26" name="Freeform 26"/>
          <p:cNvSpPr/>
          <p:nvPr/>
        </p:nvSpPr>
        <p:spPr>
          <a:xfrm rot="-426989">
            <a:off x="15959225" y="2619433"/>
            <a:ext cx="1396269" cy="312257"/>
          </a:xfrm>
          <a:custGeom>
            <a:avLst/>
            <a:gdLst/>
            <a:ahLst/>
            <a:cxnLst/>
            <a:rect l="l" t="t" r="r" b="b"/>
            <a:pathLst>
              <a:path w="1396269" h="312257">
                <a:moveTo>
                  <a:pt x="0" y="0"/>
                </a:moveTo>
                <a:lnTo>
                  <a:pt x="1396270" y="0"/>
                </a:lnTo>
                <a:lnTo>
                  <a:pt x="1396270" y="312257"/>
                </a:lnTo>
                <a:lnTo>
                  <a:pt x="0" y="312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Freeform 27"/>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0124839" y="3545372"/>
            <a:ext cx="5691794" cy="1005030"/>
            <a:chOff x="0" y="0"/>
            <a:chExt cx="7589059" cy="1340040"/>
          </a:xfrm>
        </p:grpSpPr>
        <p:grpSp>
          <p:nvGrpSpPr>
            <p:cNvPr id="3" name="Group 3"/>
            <p:cNvGrpSpPr/>
            <p:nvPr/>
          </p:nvGrpSpPr>
          <p:grpSpPr>
            <a:xfrm>
              <a:off x="1828989" y="231278"/>
              <a:ext cx="5760069" cy="877484"/>
              <a:chOff x="0" y="0"/>
              <a:chExt cx="5760069" cy="877484"/>
            </a:xfrm>
          </p:grpSpPr>
          <p:sp>
            <p:nvSpPr>
              <p:cNvPr id="4" name="Freeform 4"/>
              <p:cNvSpPr/>
              <p:nvPr/>
            </p:nvSpPr>
            <p:spPr>
              <a:xfrm>
                <a:off x="0" y="0"/>
                <a:ext cx="5760069" cy="877484"/>
              </a:xfrm>
              <a:custGeom>
                <a:avLst/>
                <a:gdLst/>
                <a:ahLst/>
                <a:cxnLst/>
                <a:rect l="l" t="t" r="r" b="b"/>
                <a:pathLst>
                  <a:path w="5760069" h="877484">
                    <a:moveTo>
                      <a:pt x="0" y="0"/>
                    </a:moveTo>
                    <a:lnTo>
                      <a:pt x="5760069" y="0"/>
                    </a:lnTo>
                    <a:lnTo>
                      <a:pt x="5760069" y="877484"/>
                    </a:lnTo>
                    <a:lnTo>
                      <a:pt x="0" y="877484"/>
                    </a:lnTo>
                    <a:close/>
                  </a:path>
                </a:pathLst>
              </a:custGeom>
              <a:solidFill>
                <a:srgbClr val="000000">
                  <a:alpha val="0"/>
                </a:srgbClr>
              </a:solidFill>
            </p:spPr>
            <p:txBody>
              <a:bodyPr/>
              <a:lstStyle/>
              <a:p>
                <a:endParaRPr lang="en-US"/>
              </a:p>
            </p:txBody>
          </p:sp>
          <p:sp>
            <p:nvSpPr>
              <p:cNvPr id="5" name="TextBox 5"/>
              <p:cNvSpPr txBox="1"/>
              <p:nvPr/>
            </p:nvSpPr>
            <p:spPr>
              <a:xfrm>
                <a:off x="0" y="0"/>
                <a:ext cx="5760069" cy="877484"/>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Explainer Guides </a:t>
                </a:r>
              </a:p>
            </p:txBody>
          </p:sp>
        </p:grpSp>
        <p:grpSp>
          <p:nvGrpSpPr>
            <p:cNvPr id="6" name="Group 6"/>
            <p:cNvGrpSpPr/>
            <p:nvPr/>
          </p:nvGrpSpPr>
          <p:grpSpPr>
            <a:xfrm>
              <a:off x="0" y="0"/>
              <a:ext cx="1340040" cy="1340040"/>
              <a:chOff x="0" y="0"/>
              <a:chExt cx="1340040" cy="1340040"/>
            </a:xfrm>
          </p:grpSpPr>
          <p:sp>
            <p:nvSpPr>
              <p:cNvPr id="7" name="Freeform 7"/>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9F8BFF"/>
              </a:solidFill>
            </p:spPr>
            <p:txBody>
              <a:bodyPr/>
              <a:lstStyle/>
              <a:p>
                <a:endParaRPr lang="en-US"/>
              </a:p>
            </p:txBody>
          </p:sp>
        </p:grpSp>
      </p:grpSp>
      <p:grpSp>
        <p:nvGrpSpPr>
          <p:cNvPr id="8" name="Group 8"/>
          <p:cNvGrpSpPr/>
          <p:nvPr/>
        </p:nvGrpSpPr>
        <p:grpSpPr>
          <a:xfrm>
            <a:off x="10128227" y="2061064"/>
            <a:ext cx="6244740" cy="1005030"/>
            <a:chOff x="0" y="0"/>
            <a:chExt cx="8326320" cy="1340040"/>
          </a:xfrm>
        </p:grpSpPr>
        <p:grpSp>
          <p:nvGrpSpPr>
            <p:cNvPr id="9" name="Group 9"/>
            <p:cNvGrpSpPr/>
            <p:nvPr/>
          </p:nvGrpSpPr>
          <p:grpSpPr>
            <a:xfrm>
              <a:off x="1824469" y="231278"/>
              <a:ext cx="6501851" cy="877484"/>
              <a:chOff x="0" y="0"/>
              <a:chExt cx="6501851" cy="877484"/>
            </a:xfrm>
          </p:grpSpPr>
          <p:sp>
            <p:nvSpPr>
              <p:cNvPr id="10" name="Freeform 10"/>
              <p:cNvSpPr/>
              <p:nvPr/>
            </p:nvSpPr>
            <p:spPr>
              <a:xfrm>
                <a:off x="0" y="0"/>
                <a:ext cx="6501851" cy="877484"/>
              </a:xfrm>
              <a:custGeom>
                <a:avLst/>
                <a:gdLst/>
                <a:ahLst/>
                <a:cxnLst/>
                <a:rect l="l" t="t" r="r" b="b"/>
                <a:pathLst>
                  <a:path w="6501851" h="877484">
                    <a:moveTo>
                      <a:pt x="0" y="0"/>
                    </a:moveTo>
                    <a:lnTo>
                      <a:pt x="6501851" y="0"/>
                    </a:lnTo>
                    <a:lnTo>
                      <a:pt x="6501851" y="877484"/>
                    </a:lnTo>
                    <a:lnTo>
                      <a:pt x="0" y="877484"/>
                    </a:lnTo>
                    <a:close/>
                  </a:path>
                </a:pathLst>
              </a:custGeom>
              <a:solidFill>
                <a:srgbClr val="000000">
                  <a:alpha val="0"/>
                </a:srgbClr>
              </a:solidFill>
            </p:spPr>
            <p:txBody>
              <a:bodyPr/>
              <a:lstStyle/>
              <a:p>
                <a:endParaRPr lang="en-US"/>
              </a:p>
            </p:txBody>
          </p:sp>
          <p:sp>
            <p:nvSpPr>
              <p:cNvPr id="11" name="TextBox 11"/>
              <p:cNvSpPr txBox="1"/>
              <p:nvPr/>
            </p:nvSpPr>
            <p:spPr>
              <a:xfrm>
                <a:off x="0" y="0"/>
                <a:ext cx="6501851" cy="877484"/>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Expert Advice Videos</a:t>
                </a:r>
              </a:p>
            </p:txBody>
          </p:sp>
        </p:grpSp>
        <p:grpSp>
          <p:nvGrpSpPr>
            <p:cNvPr id="12" name="Group 12"/>
            <p:cNvGrpSpPr/>
            <p:nvPr/>
          </p:nvGrpSpPr>
          <p:grpSpPr>
            <a:xfrm>
              <a:off x="0" y="0"/>
              <a:ext cx="1340040" cy="1340040"/>
              <a:chOff x="0" y="0"/>
              <a:chExt cx="1340040" cy="1340040"/>
            </a:xfrm>
          </p:grpSpPr>
          <p:sp>
            <p:nvSpPr>
              <p:cNvPr id="13" name="Freeform 13"/>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00C0F3"/>
              </a:solidFill>
            </p:spPr>
            <p:txBody>
              <a:bodyPr/>
              <a:lstStyle/>
              <a:p>
                <a:endParaRPr lang="en-US"/>
              </a:p>
            </p:txBody>
          </p:sp>
        </p:grpSp>
      </p:grpSp>
      <p:grpSp>
        <p:nvGrpSpPr>
          <p:cNvPr id="14" name="Group 14"/>
          <p:cNvGrpSpPr/>
          <p:nvPr/>
        </p:nvGrpSpPr>
        <p:grpSpPr>
          <a:xfrm>
            <a:off x="10128227" y="5029679"/>
            <a:ext cx="6654160" cy="1005030"/>
            <a:chOff x="0" y="0"/>
            <a:chExt cx="8872213" cy="1340040"/>
          </a:xfrm>
        </p:grpSpPr>
        <p:grpSp>
          <p:nvGrpSpPr>
            <p:cNvPr id="15" name="Group 15"/>
            <p:cNvGrpSpPr/>
            <p:nvPr/>
          </p:nvGrpSpPr>
          <p:grpSpPr>
            <a:xfrm>
              <a:off x="1824469" y="231278"/>
              <a:ext cx="7047744" cy="877484"/>
              <a:chOff x="0" y="0"/>
              <a:chExt cx="7047744" cy="877484"/>
            </a:xfrm>
          </p:grpSpPr>
          <p:sp>
            <p:nvSpPr>
              <p:cNvPr id="16" name="Freeform 16"/>
              <p:cNvSpPr/>
              <p:nvPr/>
            </p:nvSpPr>
            <p:spPr>
              <a:xfrm>
                <a:off x="0" y="0"/>
                <a:ext cx="7047744" cy="877484"/>
              </a:xfrm>
              <a:custGeom>
                <a:avLst/>
                <a:gdLst/>
                <a:ahLst/>
                <a:cxnLst/>
                <a:rect l="l" t="t" r="r" b="b"/>
                <a:pathLst>
                  <a:path w="7047744" h="877484">
                    <a:moveTo>
                      <a:pt x="0" y="0"/>
                    </a:moveTo>
                    <a:lnTo>
                      <a:pt x="7047744" y="0"/>
                    </a:lnTo>
                    <a:lnTo>
                      <a:pt x="7047744" y="877484"/>
                    </a:lnTo>
                    <a:lnTo>
                      <a:pt x="0" y="877484"/>
                    </a:lnTo>
                    <a:close/>
                  </a:path>
                </a:pathLst>
              </a:custGeom>
              <a:solidFill>
                <a:srgbClr val="000000">
                  <a:alpha val="0"/>
                </a:srgbClr>
              </a:solidFill>
            </p:spPr>
            <p:txBody>
              <a:bodyPr/>
              <a:lstStyle/>
              <a:p>
                <a:endParaRPr lang="en-US"/>
              </a:p>
            </p:txBody>
          </p:sp>
          <p:sp>
            <p:nvSpPr>
              <p:cNvPr id="17" name="TextBox 17"/>
              <p:cNvSpPr txBox="1"/>
              <p:nvPr/>
            </p:nvSpPr>
            <p:spPr>
              <a:xfrm>
                <a:off x="0" y="0"/>
                <a:ext cx="7047744" cy="877484"/>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Talking Points </a:t>
                </a:r>
              </a:p>
            </p:txBody>
          </p:sp>
        </p:grpSp>
        <p:grpSp>
          <p:nvGrpSpPr>
            <p:cNvPr id="18" name="Group 18"/>
            <p:cNvGrpSpPr/>
            <p:nvPr/>
          </p:nvGrpSpPr>
          <p:grpSpPr>
            <a:xfrm>
              <a:off x="0" y="0"/>
              <a:ext cx="1340040" cy="1340040"/>
              <a:chOff x="0" y="0"/>
              <a:chExt cx="1340040" cy="1340040"/>
            </a:xfrm>
          </p:grpSpPr>
          <p:sp>
            <p:nvSpPr>
              <p:cNvPr id="19" name="Freeform 19"/>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66C4"/>
              </a:solidFill>
            </p:spPr>
            <p:txBody>
              <a:bodyPr/>
              <a:lstStyle/>
              <a:p>
                <a:endParaRPr lang="en-US"/>
              </a:p>
            </p:txBody>
          </p:sp>
        </p:grpSp>
      </p:grpSp>
      <p:grpSp>
        <p:nvGrpSpPr>
          <p:cNvPr id="20" name="Group 20"/>
          <p:cNvGrpSpPr/>
          <p:nvPr/>
        </p:nvGrpSpPr>
        <p:grpSpPr>
          <a:xfrm>
            <a:off x="11011172" y="286256"/>
            <a:ext cx="6928672" cy="1201240"/>
            <a:chOff x="0" y="0"/>
            <a:chExt cx="9238229" cy="1601654"/>
          </a:xfrm>
        </p:grpSpPr>
        <p:sp>
          <p:nvSpPr>
            <p:cNvPr id="21" name="Freeform 21"/>
            <p:cNvSpPr/>
            <p:nvPr/>
          </p:nvSpPr>
          <p:spPr>
            <a:xfrm>
              <a:off x="0" y="0"/>
              <a:ext cx="9238230" cy="1601654"/>
            </a:xfrm>
            <a:custGeom>
              <a:avLst/>
              <a:gdLst/>
              <a:ahLst/>
              <a:cxnLst/>
              <a:rect l="l" t="t" r="r" b="b"/>
              <a:pathLst>
                <a:path w="9238230" h="1601654">
                  <a:moveTo>
                    <a:pt x="0" y="0"/>
                  </a:moveTo>
                  <a:lnTo>
                    <a:pt x="9238230" y="0"/>
                  </a:lnTo>
                  <a:lnTo>
                    <a:pt x="9238230" y="1601654"/>
                  </a:lnTo>
                  <a:lnTo>
                    <a:pt x="0" y="1601654"/>
                  </a:lnTo>
                  <a:close/>
                </a:path>
              </a:pathLst>
            </a:custGeom>
            <a:solidFill>
              <a:srgbClr val="000000">
                <a:alpha val="0"/>
              </a:srgbClr>
            </a:solidFill>
          </p:spPr>
          <p:txBody>
            <a:bodyPr/>
            <a:lstStyle/>
            <a:p>
              <a:endParaRPr lang="en-US"/>
            </a:p>
          </p:txBody>
        </p:sp>
        <p:sp>
          <p:nvSpPr>
            <p:cNvPr id="22" name="TextBox 22"/>
            <p:cNvSpPr txBox="1"/>
            <p:nvPr/>
          </p:nvSpPr>
          <p:spPr>
            <a:xfrm>
              <a:off x="0" y="-19050"/>
              <a:ext cx="9238229" cy="1620704"/>
            </a:xfrm>
            <a:prstGeom prst="rect">
              <a:avLst/>
            </a:prstGeom>
          </p:spPr>
          <p:txBody>
            <a:bodyPr lIns="0" tIns="0" rIns="0" bIns="0" rtlCol="0" anchor="t"/>
            <a:lstStyle/>
            <a:p>
              <a:pPr algn="r">
                <a:lnSpc>
                  <a:spcPts val="7439"/>
                </a:lnSpc>
              </a:pPr>
              <a:r>
                <a:rPr lang="en-US" sz="6199">
                  <a:solidFill>
                    <a:srgbClr val="00B0F0"/>
                  </a:solidFill>
                  <a:latin typeface="Bobby Jones"/>
                  <a:ea typeface="Bobby Jones"/>
                  <a:cs typeface="Bobby Jones"/>
                  <a:sym typeface="Bobby Jones"/>
                </a:rPr>
                <a:t>WEBWISE.IE/</a:t>
              </a:r>
              <a:r>
                <a:rPr lang="en-US" sz="6199">
                  <a:solidFill>
                    <a:srgbClr val="FF66C4"/>
                  </a:solidFill>
                  <a:latin typeface="Bobby Jones"/>
                  <a:ea typeface="Bobby Jones"/>
                  <a:cs typeface="Bobby Jones"/>
                  <a:sym typeface="Bobby Jones"/>
                </a:rPr>
                <a:t>PARENTS</a:t>
              </a:r>
            </a:p>
          </p:txBody>
        </p:sp>
      </p:grpSp>
      <p:grpSp>
        <p:nvGrpSpPr>
          <p:cNvPr id="23" name="Group 23"/>
          <p:cNvGrpSpPr/>
          <p:nvPr/>
        </p:nvGrpSpPr>
        <p:grpSpPr>
          <a:xfrm>
            <a:off x="10128229" y="6513987"/>
            <a:ext cx="4805348" cy="1005030"/>
            <a:chOff x="0" y="0"/>
            <a:chExt cx="6407130" cy="1340040"/>
          </a:xfrm>
        </p:grpSpPr>
        <p:grpSp>
          <p:nvGrpSpPr>
            <p:cNvPr id="24" name="Group 24"/>
            <p:cNvGrpSpPr/>
            <p:nvPr/>
          </p:nvGrpSpPr>
          <p:grpSpPr>
            <a:xfrm>
              <a:off x="1824467" y="231278"/>
              <a:ext cx="4582664" cy="877484"/>
              <a:chOff x="0" y="0"/>
              <a:chExt cx="4582664" cy="877484"/>
            </a:xfrm>
          </p:grpSpPr>
          <p:sp>
            <p:nvSpPr>
              <p:cNvPr id="25" name="Freeform 25"/>
              <p:cNvSpPr/>
              <p:nvPr/>
            </p:nvSpPr>
            <p:spPr>
              <a:xfrm>
                <a:off x="0" y="0"/>
                <a:ext cx="4582663" cy="877484"/>
              </a:xfrm>
              <a:custGeom>
                <a:avLst/>
                <a:gdLst/>
                <a:ahLst/>
                <a:cxnLst/>
                <a:rect l="l" t="t" r="r" b="b"/>
                <a:pathLst>
                  <a:path w="4582663" h="877484">
                    <a:moveTo>
                      <a:pt x="0" y="0"/>
                    </a:moveTo>
                    <a:lnTo>
                      <a:pt x="4582663" y="0"/>
                    </a:lnTo>
                    <a:lnTo>
                      <a:pt x="4582663" y="877484"/>
                    </a:lnTo>
                    <a:lnTo>
                      <a:pt x="0" y="877484"/>
                    </a:lnTo>
                    <a:close/>
                  </a:path>
                </a:pathLst>
              </a:custGeom>
              <a:solidFill>
                <a:srgbClr val="000000">
                  <a:alpha val="0"/>
                </a:srgbClr>
              </a:solidFill>
            </p:spPr>
            <p:txBody>
              <a:bodyPr/>
              <a:lstStyle/>
              <a:p>
                <a:endParaRPr lang="en-US"/>
              </a:p>
            </p:txBody>
          </p:sp>
          <p:sp>
            <p:nvSpPr>
              <p:cNvPr id="26" name="TextBox 26"/>
              <p:cNvSpPr txBox="1"/>
              <p:nvPr/>
            </p:nvSpPr>
            <p:spPr>
              <a:xfrm>
                <a:off x="0" y="0"/>
                <a:ext cx="4582664" cy="877484"/>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How-To Guides</a:t>
                </a:r>
              </a:p>
            </p:txBody>
          </p:sp>
        </p:grpSp>
        <p:grpSp>
          <p:nvGrpSpPr>
            <p:cNvPr id="27" name="Group 27"/>
            <p:cNvGrpSpPr/>
            <p:nvPr/>
          </p:nvGrpSpPr>
          <p:grpSpPr>
            <a:xfrm>
              <a:off x="0" y="0"/>
              <a:ext cx="1340040" cy="1340040"/>
              <a:chOff x="0" y="0"/>
              <a:chExt cx="1340040" cy="1340040"/>
            </a:xfrm>
          </p:grpSpPr>
          <p:sp>
            <p:nvSpPr>
              <p:cNvPr id="28" name="Freeform 28"/>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43C466"/>
              </a:solidFill>
            </p:spPr>
            <p:txBody>
              <a:bodyPr/>
              <a:lstStyle/>
              <a:p>
                <a:endParaRPr lang="en-US"/>
              </a:p>
            </p:txBody>
          </p:sp>
        </p:grpSp>
      </p:grpSp>
      <p:sp>
        <p:nvSpPr>
          <p:cNvPr id="29" name="Freeform 29"/>
          <p:cNvSpPr/>
          <p:nvPr/>
        </p:nvSpPr>
        <p:spPr>
          <a:xfrm>
            <a:off x="533988" y="251376"/>
            <a:ext cx="4456492" cy="985340"/>
          </a:xfrm>
          <a:custGeom>
            <a:avLst/>
            <a:gdLst/>
            <a:ahLst/>
            <a:cxnLst/>
            <a:rect l="l" t="t" r="r" b="b"/>
            <a:pathLst>
              <a:path w="4456492" h="985340">
                <a:moveTo>
                  <a:pt x="0" y="0"/>
                </a:moveTo>
                <a:lnTo>
                  <a:pt x="4456492" y="0"/>
                </a:lnTo>
                <a:lnTo>
                  <a:pt x="4456492" y="985340"/>
                </a:lnTo>
                <a:lnTo>
                  <a:pt x="0" y="985340"/>
                </a:lnTo>
                <a:lnTo>
                  <a:pt x="0" y="0"/>
                </a:lnTo>
                <a:close/>
              </a:path>
            </a:pathLst>
          </a:custGeom>
          <a:blipFill>
            <a:blip r:embed="rId3"/>
            <a:stretch>
              <a:fillRect/>
            </a:stretch>
          </a:blipFill>
        </p:spPr>
        <p:txBody>
          <a:bodyPr/>
          <a:lstStyle/>
          <a:p>
            <a:endParaRPr lang="en-US"/>
          </a:p>
        </p:txBody>
      </p:sp>
      <p:grpSp>
        <p:nvGrpSpPr>
          <p:cNvPr id="30" name="Group 30"/>
          <p:cNvGrpSpPr/>
          <p:nvPr/>
        </p:nvGrpSpPr>
        <p:grpSpPr>
          <a:xfrm>
            <a:off x="1074403" y="1487496"/>
            <a:ext cx="7832153" cy="8089396"/>
            <a:chOff x="0" y="0"/>
            <a:chExt cx="6148070" cy="6350000"/>
          </a:xfrm>
        </p:grpSpPr>
        <p:sp>
          <p:nvSpPr>
            <p:cNvPr id="31" name="Freeform 31"/>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4"/>
              <a:stretch>
                <a:fillRect l="-4383" r="-85094"/>
              </a:stretch>
            </a:blipFill>
          </p:spPr>
          <p:txBody>
            <a:bodyPr/>
            <a:lstStyle/>
            <a:p>
              <a:endParaRPr lang="en-US"/>
            </a:p>
          </p:txBody>
        </p:sp>
      </p:grpSp>
      <p:grpSp>
        <p:nvGrpSpPr>
          <p:cNvPr id="32" name="Group 32"/>
          <p:cNvGrpSpPr/>
          <p:nvPr/>
        </p:nvGrpSpPr>
        <p:grpSpPr>
          <a:xfrm>
            <a:off x="10128229" y="7998295"/>
            <a:ext cx="4805350" cy="1005030"/>
            <a:chOff x="0" y="0"/>
            <a:chExt cx="6407133" cy="1340040"/>
          </a:xfrm>
        </p:grpSpPr>
        <p:grpSp>
          <p:nvGrpSpPr>
            <p:cNvPr id="33" name="Group 33"/>
            <p:cNvGrpSpPr/>
            <p:nvPr/>
          </p:nvGrpSpPr>
          <p:grpSpPr>
            <a:xfrm>
              <a:off x="1824469" y="231278"/>
              <a:ext cx="4582664" cy="877484"/>
              <a:chOff x="0" y="0"/>
              <a:chExt cx="4582664" cy="877484"/>
            </a:xfrm>
          </p:grpSpPr>
          <p:sp>
            <p:nvSpPr>
              <p:cNvPr id="34" name="Freeform 34"/>
              <p:cNvSpPr/>
              <p:nvPr/>
            </p:nvSpPr>
            <p:spPr>
              <a:xfrm>
                <a:off x="0" y="0"/>
                <a:ext cx="4582663" cy="877484"/>
              </a:xfrm>
              <a:custGeom>
                <a:avLst/>
                <a:gdLst/>
                <a:ahLst/>
                <a:cxnLst/>
                <a:rect l="l" t="t" r="r" b="b"/>
                <a:pathLst>
                  <a:path w="4582663" h="877484">
                    <a:moveTo>
                      <a:pt x="0" y="0"/>
                    </a:moveTo>
                    <a:lnTo>
                      <a:pt x="4582663" y="0"/>
                    </a:lnTo>
                    <a:lnTo>
                      <a:pt x="4582663" y="877484"/>
                    </a:lnTo>
                    <a:lnTo>
                      <a:pt x="0" y="877484"/>
                    </a:lnTo>
                    <a:close/>
                  </a:path>
                </a:pathLst>
              </a:custGeom>
              <a:solidFill>
                <a:srgbClr val="000000">
                  <a:alpha val="0"/>
                </a:srgbClr>
              </a:solidFill>
            </p:spPr>
            <p:txBody>
              <a:bodyPr/>
              <a:lstStyle/>
              <a:p>
                <a:endParaRPr lang="en-US"/>
              </a:p>
            </p:txBody>
          </p:sp>
          <p:sp>
            <p:nvSpPr>
              <p:cNvPr id="35" name="TextBox 35"/>
              <p:cNvSpPr txBox="1"/>
              <p:nvPr/>
            </p:nvSpPr>
            <p:spPr>
              <a:xfrm>
                <a:off x="0" y="0"/>
                <a:ext cx="4582664" cy="877484"/>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Free Resources</a:t>
                </a:r>
              </a:p>
            </p:txBody>
          </p:sp>
        </p:grpSp>
        <p:grpSp>
          <p:nvGrpSpPr>
            <p:cNvPr id="36" name="Group 36"/>
            <p:cNvGrpSpPr/>
            <p:nvPr/>
          </p:nvGrpSpPr>
          <p:grpSpPr>
            <a:xfrm>
              <a:off x="0" y="0"/>
              <a:ext cx="1340040" cy="1340040"/>
              <a:chOff x="0" y="0"/>
              <a:chExt cx="1340040" cy="1340040"/>
            </a:xfrm>
          </p:grpSpPr>
          <p:sp>
            <p:nvSpPr>
              <p:cNvPr id="37" name="Freeform 37"/>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A2AD"/>
              </a:solidFill>
            </p:spPr>
            <p:txBody>
              <a:bodyPr/>
              <a:lstStyle/>
              <a:p>
                <a:endParaRPr lang="en-US"/>
              </a:p>
            </p:txBody>
          </p:sp>
        </p:grpSp>
      </p:grpSp>
      <p:sp>
        <p:nvSpPr>
          <p:cNvPr id="38" name="Freeform 38"/>
          <p:cNvSpPr/>
          <p:nvPr/>
        </p:nvSpPr>
        <p:spPr>
          <a:xfrm rot="-426989">
            <a:off x="16377406" y="1429909"/>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2281582" y="286256"/>
            <a:ext cx="5658262" cy="983970"/>
            <a:chOff x="0" y="0"/>
            <a:chExt cx="7544349" cy="1311960"/>
          </a:xfrm>
        </p:grpSpPr>
        <p:sp>
          <p:nvSpPr>
            <p:cNvPr id="3" name="Freeform 3"/>
            <p:cNvSpPr/>
            <p:nvPr/>
          </p:nvSpPr>
          <p:spPr>
            <a:xfrm>
              <a:off x="0" y="0"/>
              <a:ext cx="7544350" cy="1311960"/>
            </a:xfrm>
            <a:custGeom>
              <a:avLst/>
              <a:gdLst/>
              <a:ahLst/>
              <a:cxnLst/>
              <a:rect l="l" t="t" r="r" b="b"/>
              <a:pathLst>
                <a:path w="7544350" h="1311960">
                  <a:moveTo>
                    <a:pt x="0" y="0"/>
                  </a:moveTo>
                  <a:lnTo>
                    <a:pt x="7544350" y="0"/>
                  </a:lnTo>
                  <a:lnTo>
                    <a:pt x="7544350" y="1311960"/>
                  </a:lnTo>
                  <a:lnTo>
                    <a:pt x="0" y="1311960"/>
                  </a:lnTo>
                  <a:close/>
                </a:path>
              </a:pathLst>
            </a:custGeom>
            <a:solidFill>
              <a:srgbClr val="000000">
                <a:alpha val="0"/>
              </a:srgbClr>
            </a:solidFill>
          </p:spPr>
          <p:txBody>
            <a:bodyPr/>
            <a:lstStyle/>
            <a:p>
              <a:endParaRPr lang="en-US"/>
            </a:p>
          </p:txBody>
        </p:sp>
        <p:sp>
          <p:nvSpPr>
            <p:cNvPr id="4" name="TextBox 4"/>
            <p:cNvSpPr txBox="1"/>
            <p:nvPr/>
          </p:nvSpPr>
          <p:spPr>
            <a:xfrm>
              <a:off x="0" y="-19050"/>
              <a:ext cx="7544349" cy="1331010"/>
            </a:xfrm>
            <a:prstGeom prst="rect">
              <a:avLst/>
            </a:prstGeom>
          </p:spPr>
          <p:txBody>
            <a:bodyPr lIns="0" tIns="0" rIns="0" bIns="0" rtlCol="0" anchor="t"/>
            <a:lstStyle/>
            <a:p>
              <a:pPr algn="r">
                <a:lnSpc>
                  <a:spcPts val="6119"/>
                </a:lnSpc>
              </a:pPr>
              <a:r>
                <a:rPr lang="en-US" sz="5099">
                  <a:solidFill>
                    <a:srgbClr val="00B0F0"/>
                  </a:solidFill>
                  <a:latin typeface="Bobby Jones"/>
                  <a:ea typeface="Bobby Jones"/>
                  <a:cs typeface="Bobby Jones"/>
                  <a:sym typeface="Bobby Jones"/>
                </a:rPr>
                <a:t>WEBWISE.IE/PARENTS</a:t>
              </a:r>
            </a:p>
          </p:txBody>
        </p:sp>
      </p:grpSp>
      <p:grpSp>
        <p:nvGrpSpPr>
          <p:cNvPr id="5" name="Group 5"/>
          <p:cNvGrpSpPr/>
          <p:nvPr/>
        </p:nvGrpSpPr>
        <p:grpSpPr>
          <a:xfrm>
            <a:off x="11011172" y="1028700"/>
            <a:ext cx="6928672" cy="1238146"/>
            <a:chOff x="0" y="0"/>
            <a:chExt cx="9238229" cy="1650862"/>
          </a:xfrm>
        </p:grpSpPr>
        <p:sp>
          <p:nvSpPr>
            <p:cNvPr id="6" name="Freeform 6"/>
            <p:cNvSpPr/>
            <p:nvPr/>
          </p:nvSpPr>
          <p:spPr>
            <a:xfrm>
              <a:off x="0" y="0"/>
              <a:ext cx="9238230" cy="1650862"/>
            </a:xfrm>
            <a:custGeom>
              <a:avLst/>
              <a:gdLst/>
              <a:ahLst/>
              <a:cxnLst/>
              <a:rect l="l" t="t" r="r" b="b"/>
              <a:pathLst>
                <a:path w="9238230" h="1650862">
                  <a:moveTo>
                    <a:pt x="0" y="0"/>
                  </a:moveTo>
                  <a:lnTo>
                    <a:pt x="9238230" y="0"/>
                  </a:lnTo>
                  <a:lnTo>
                    <a:pt x="9238230" y="1650862"/>
                  </a:lnTo>
                  <a:lnTo>
                    <a:pt x="0" y="1650862"/>
                  </a:lnTo>
                  <a:close/>
                </a:path>
              </a:pathLst>
            </a:custGeom>
            <a:solidFill>
              <a:srgbClr val="000000">
                <a:alpha val="0"/>
              </a:srgbClr>
            </a:solidFill>
          </p:spPr>
          <p:txBody>
            <a:bodyPr/>
            <a:lstStyle/>
            <a:p>
              <a:endParaRPr lang="en-US"/>
            </a:p>
          </p:txBody>
        </p:sp>
        <p:sp>
          <p:nvSpPr>
            <p:cNvPr id="7" name="TextBox 7"/>
            <p:cNvSpPr txBox="1"/>
            <p:nvPr/>
          </p:nvSpPr>
          <p:spPr>
            <a:xfrm>
              <a:off x="0" y="-19050"/>
              <a:ext cx="9238229" cy="1669912"/>
            </a:xfrm>
            <a:prstGeom prst="rect">
              <a:avLst/>
            </a:prstGeom>
          </p:spPr>
          <p:txBody>
            <a:bodyPr lIns="0" tIns="0" rIns="0" bIns="0" rtlCol="0" anchor="t"/>
            <a:lstStyle/>
            <a:p>
              <a:pPr algn="r">
                <a:lnSpc>
                  <a:spcPts val="7679"/>
                </a:lnSpc>
              </a:pPr>
              <a:r>
                <a:rPr lang="en-US" sz="6399">
                  <a:solidFill>
                    <a:srgbClr val="F89A00"/>
                  </a:solidFill>
                  <a:latin typeface="Bobby Jones"/>
                  <a:ea typeface="Bobby Jones"/>
                  <a:cs typeface="Bobby Jones"/>
                  <a:sym typeface="Bobby Jones"/>
                </a:rPr>
                <a:t>apps explained</a:t>
              </a:r>
            </a:p>
          </p:txBody>
        </p:sp>
      </p:grpSp>
      <p:sp>
        <p:nvSpPr>
          <p:cNvPr id="8" name="Freeform 8"/>
          <p:cNvSpPr/>
          <p:nvPr/>
        </p:nvSpPr>
        <p:spPr>
          <a:xfrm rot="-426989">
            <a:off x="16254670" y="2180684"/>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422966" y="5584213"/>
            <a:ext cx="1792344" cy="1792344"/>
          </a:xfrm>
          <a:custGeom>
            <a:avLst/>
            <a:gdLst/>
            <a:ahLst/>
            <a:cxnLst/>
            <a:rect l="l" t="t" r="r" b="b"/>
            <a:pathLst>
              <a:path w="1792344" h="1792344">
                <a:moveTo>
                  <a:pt x="0" y="0"/>
                </a:moveTo>
                <a:lnTo>
                  <a:pt x="1792344" y="0"/>
                </a:lnTo>
                <a:lnTo>
                  <a:pt x="1792344" y="1792344"/>
                </a:lnTo>
                <a:lnTo>
                  <a:pt x="0" y="1792344"/>
                </a:lnTo>
                <a:lnTo>
                  <a:pt x="0" y="0"/>
                </a:lnTo>
                <a:close/>
              </a:path>
            </a:pathLst>
          </a:custGeom>
          <a:blipFill>
            <a:blip r:embed="rId5"/>
            <a:stretch>
              <a:fillRect/>
            </a:stretch>
          </a:blipFill>
        </p:spPr>
        <p:txBody>
          <a:bodyPr/>
          <a:lstStyle/>
          <a:p>
            <a:endParaRPr lang="en-US"/>
          </a:p>
        </p:txBody>
      </p:sp>
      <p:sp>
        <p:nvSpPr>
          <p:cNvPr id="10" name="Freeform 10"/>
          <p:cNvSpPr/>
          <p:nvPr/>
        </p:nvSpPr>
        <p:spPr>
          <a:xfrm>
            <a:off x="2327900" y="5546113"/>
            <a:ext cx="1792344" cy="1792344"/>
          </a:xfrm>
          <a:custGeom>
            <a:avLst/>
            <a:gdLst/>
            <a:ahLst/>
            <a:cxnLst/>
            <a:rect l="l" t="t" r="r" b="b"/>
            <a:pathLst>
              <a:path w="1792344" h="1792344">
                <a:moveTo>
                  <a:pt x="0" y="0"/>
                </a:moveTo>
                <a:lnTo>
                  <a:pt x="1792344" y="0"/>
                </a:lnTo>
                <a:lnTo>
                  <a:pt x="1792344" y="1792344"/>
                </a:lnTo>
                <a:lnTo>
                  <a:pt x="0" y="1792344"/>
                </a:lnTo>
                <a:lnTo>
                  <a:pt x="0" y="0"/>
                </a:lnTo>
                <a:close/>
              </a:path>
            </a:pathLst>
          </a:custGeom>
          <a:blipFill>
            <a:blip r:embed="rId6"/>
            <a:stretch>
              <a:fillRect/>
            </a:stretch>
          </a:blipFill>
        </p:spPr>
        <p:txBody>
          <a:bodyPr/>
          <a:lstStyle/>
          <a:p>
            <a:endParaRPr lang="en-US"/>
          </a:p>
        </p:txBody>
      </p:sp>
      <p:grpSp>
        <p:nvGrpSpPr>
          <p:cNvPr id="11" name="Group 11"/>
          <p:cNvGrpSpPr/>
          <p:nvPr/>
        </p:nvGrpSpPr>
        <p:grpSpPr>
          <a:xfrm>
            <a:off x="10034238" y="5584213"/>
            <a:ext cx="1807546" cy="1807546"/>
            <a:chOff x="0" y="0"/>
            <a:chExt cx="2410062" cy="2410062"/>
          </a:xfrm>
        </p:grpSpPr>
        <p:grpSp>
          <p:nvGrpSpPr>
            <p:cNvPr id="12" name="Group 12"/>
            <p:cNvGrpSpPr/>
            <p:nvPr/>
          </p:nvGrpSpPr>
          <p:grpSpPr>
            <a:xfrm>
              <a:off x="0" y="0"/>
              <a:ext cx="2410062" cy="2410062"/>
              <a:chOff x="0" y="0"/>
              <a:chExt cx="812800" cy="812800"/>
            </a:xfrm>
          </p:grpSpPr>
          <p:sp>
            <p:nvSpPr>
              <p:cNvPr id="13" name="Freeform 13"/>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FFFC04"/>
              </a:solidFill>
            </p:spPr>
            <p:txBody>
              <a:bodyPr/>
              <a:lstStyle/>
              <a:p>
                <a:endParaRPr lang="en-US"/>
              </a:p>
            </p:txBody>
          </p:sp>
          <p:sp>
            <p:nvSpPr>
              <p:cNvPr id="14" name="TextBox 14"/>
              <p:cNvSpPr txBox="1"/>
              <p:nvPr/>
            </p:nvSpPr>
            <p:spPr>
              <a:xfrm>
                <a:off x="0" y="0"/>
                <a:ext cx="812800" cy="812800"/>
              </a:xfrm>
              <a:prstGeom prst="rect">
                <a:avLst/>
              </a:prstGeom>
            </p:spPr>
            <p:txBody>
              <a:bodyPr lIns="50800" tIns="50800" rIns="50800" bIns="50800" rtlCol="0" anchor="ctr"/>
              <a:lstStyle/>
              <a:p>
                <a:pPr algn="ctr">
                  <a:lnSpc>
                    <a:spcPts val="3119"/>
                  </a:lnSpc>
                </a:pPr>
                <a:endParaRPr/>
              </a:p>
            </p:txBody>
          </p:sp>
        </p:grpSp>
        <p:sp>
          <p:nvSpPr>
            <p:cNvPr id="15" name="Freeform 15"/>
            <p:cNvSpPr/>
            <p:nvPr/>
          </p:nvSpPr>
          <p:spPr>
            <a:xfrm>
              <a:off x="104118" y="265281"/>
              <a:ext cx="2201825" cy="2018745"/>
            </a:xfrm>
            <a:custGeom>
              <a:avLst/>
              <a:gdLst/>
              <a:ahLst/>
              <a:cxnLst/>
              <a:rect l="l" t="t" r="r" b="b"/>
              <a:pathLst>
                <a:path w="2201825" h="2018745">
                  <a:moveTo>
                    <a:pt x="0" y="0"/>
                  </a:moveTo>
                  <a:lnTo>
                    <a:pt x="2201826" y="0"/>
                  </a:lnTo>
                  <a:lnTo>
                    <a:pt x="2201826" y="2018746"/>
                  </a:lnTo>
                  <a:lnTo>
                    <a:pt x="0" y="2018746"/>
                  </a:lnTo>
                  <a:lnTo>
                    <a:pt x="0" y="0"/>
                  </a:lnTo>
                  <a:close/>
                </a:path>
              </a:pathLst>
            </a:custGeom>
            <a:blipFill>
              <a:blip r:embed="rId7"/>
              <a:stretch>
                <a:fillRect l="-31791" t="-42912" r="-32272" b="-36030"/>
              </a:stretch>
            </a:blipFill>
          </p:spPr>
          <p:txBody>
            <a:bodyPr/>
            <a:lstStyle/>
            <a:p>
              <a:endParaRPr lang="en-US"/>
            </a:p>
          </p:txBody>
        </p:sp>
      </p:grpSp>
      <p:sp>
        <p:nvSpPr>
          <p:cNvPr id="16" name="Freeform 16"/>
          <p:cNvSpPr/>
          <p:nvPr/>
        </p:nvSpPr>
        <p:spPr>
          <a:xfrm>
            <a:off x="13673067" y="5179920"/>
            <a:ext cx="2692948" cy="2692948"/>
          </a:xfrm>
          <a:custGeom>
            <a:avLst/>
            <a:gdLst/>
            <a:ahLst/>
            <a:cxnLst/>
            <a:rect l="l" t="t" r="r" b="b"/>
            <a:pathLst>
              <a:path w="2692948" h="2692948">
                <a:moveTo>
                  <a:pt x="0" y="0"/>
                </a:moveTo>
                <a:lnTo>
                  <a:pt x="2692948" y="0"/>
                </a:lnTo>
                <a:lnTo>
                  <a:pt x="2692948" y="2692948"/>
                </a:lnTo>
                <a:lnTo>
                  <a:pt x="0" y="2692948"/>
                </a:lnTo>
                <a:lnTo>
                  <a:pt x="0" y="0"/>
                </a:lnTo>
                <a:close/>
              </a:path>
            </a:pathLst>
          </a:custGeom>
          <a:blipFill>
            <a:blip r:embed="rId8"/>
            <a:stretch>
              <a:fillRect/>
            </a:stretch>
          </a:blipFill>
        </p:spPr>
        <p:txBody>
          <a:bodyPr/>
          <a:lstStyle/>
          <a:p>
            <a:endParaRPr lang="en-US"/>
          </a:p>
        </p:txBody>
      </p:sp>
      <p:sp>
        <p:nvSpPr>
          <p:cNvPr id="17" name="AutoShape 17"/>
          <p:cNvSpPr/>
          <p:nvPr/>
        </p:nvSpPr>
        <p:spPr>
          <a:xfrm>
            <a:off x="5066680" y="5492778"/>
            <a:ext cx="9525" cy="3098001"/>
          </a:xfrm>
          <a:prstGeom prst="line">
            <a:avLst/>
          </a:prstGeom>
          <a:ln w="9525" cap="flat">
            <a:solidFill>
              <a:srgbClr val="BCBCBB"/>
            </a:solidFill>
            <a:prstDash val="solid"/>
            <a:headEnd type="none" w="sm" len="sm"/>
            <a:tailEnd type="none" w="sm" len="sm"/>
          </a:ln>
        </p:spPr>
        <p:txBody>
          <a:bodyPr/>
          <a:lstStyle/>
          <a:p>
            <a:endParaRPr lang="en-US"/>
          </a:p>
        </p:txBody>
      </p:sp>
      <p:sp>
        <p:nvSpPr>
          <p:cNvPr id="18" name="AutoShape 18"/>
          <p:cNvSpPr/>
          <p:nvPr/>
        </p:nvSpPr>
        <p:spPr>
          <a:xfrm>
            <a:off x="9179257" y="5492778"/>
            <a:ext cx="9525" cy="3098001"/>
          </a:xfrm>
          <a:prstGeom prst="line">
            <a:avLst/>
          </a:prstGeom>
          <a:ln w="9525" cap="flat">
            <a:solidFill>
              <a:srgbClr val="BCBCBB"/>
            </a:solidFill>
            <a:prstDash val="solid"/>
            <a:headEnd type="none" w="sm" len="sm"/>
            <a:tailEnd type="none" w="sm" len="sm"/>
          </a:ln>
        </p:spPr>
        <p:txBody>
          <a:bodyPr/>
          <a:lstStyle/>
          <a:p>
            <a:endParaRPr lang="en-US"/>
          </a:p>
        </p:txBody>
      </p:sp>
      <p:sp>
        <p:nvSpPr>
          <p:cNvPr id="19" name="AutoShape 19"/>
          <p:cNvSpPr/>
          <p:nvPr/>
        </p:nvSpPr>
        <p:spPr>
          <a:xfrm>
            <a:off x="13182540" y="5492778"/>
            <a:ext cx="9525" cy="3098001"/>
          </a:xfrm>
          <a:prstGeom prst="line">
            <a:avLst/>
          </a:prstGeom>
          <a:ln w="9525" cap="flat">
            <a:solidFill>
              <a:srgbClr val="BCBCBB"/>
            </a:solidFill>
            <a:prstDash val="solid"/>
            <a:headEnd type="none" w="sm" len="sm"/>
            <a:tailEnd type="none" w="sm" len="sm"/>
          </a:ln>
        </p:spPr>
        <p:txBody>
          <a:bodyPr/>
          <a:lstStyle/>
          <a:p>
            <a:endParaRPr lang="en-US"/>
          </a:p>
        </p:txBody>
      </p:sp>
      <p:sp>
        <p:nvSpPr>
          <p:cNvPr id="20" name="TextBox 20"/>
          <p:cNvSpPr txBox="1"/>
          <p:nvPr/>
        </p:nvSpPr>
        <p:spPr>
          <a:xfrm>
            <a:off x="7086599" y="2620241"/>
            <a:ext cx="3825145" cy="666750"/>
          </a:xfrm>
          <a:prstGeom prst="rect">
            <a:avLst/>
          </a:prstGeom>
        </p:spPr>
        <p:txBody>
          <a:bodyPr wrap="square" lIns="0" tIns="0" rIns="0" bIns="0" rtlCol="0" anchor="t">
            <a:spAutoFit/>
          </a:bodyPr>
          <a:lstStyle/>
          <a:p>
            <a:pPr algn="ctr">
              <a:lnSpc>
                <a:spcPts val="5279"/>
              </a:lnSpc>
              <a:spcBef>
                <a:spcPct val="0"/>
              </a:spcBef>
            </a:pPr>
            <a:r>
              <a:rPr lang="en-US" sz="4399" b="1" dirty="0">
                <a:solidFill>
                  <a:srgbClr val="000000"/>
                </a:solidFill>
                <a:latin typeface="DM Sans Bold"/>
                <a:ea typeface="DM Sans Bold"/>
                <a:cs typeface="DM Sans Bold"/>
                <a:sym typeface="DM Sans Bold"/>
              </a:rPr>
              <a:t>Get Informed</a:t>
            </a:r>
          </a:p>
        </p:txBody>
      </p:sp>
      <p:sp>
        <p:nvSpPr>
          <p:cNvPr id="21" name="TextBox 21"/>
          <p:cNvSpPr txBox="1"/>
          <p:nvPr/>
        </p:nvSpPr>
        <p:spPr>
          <a:xfrm>
            <a:off x="3073378" y="3559302"/>
            <a:ext cx="12949364" cy="1047750"/>
          </a:xfrm>
          <a:prstGeom prst="rect">
            <a:avLst/>
          </a:prstGeom>
        </p:spPr>
        <p:txBody>
          <a:bodyPr lIns="0" tIns="0" rIns="0" bIns="0" rtlCol="0" anchor="t">
            <a:spAutoFit/>
          </a:bodyPr>
          <a:lstStyle/>
          <a:p>
            <a:pPr algn="ctr">
              <a:lnSpc>
                <a:spcPts val="4199"/>
              </a:lnSpc>
              <a:spcBef>
                <a:spcPct val="0"/>
              </a:spcBef>
            </a:pPr>
            <a:r>
              <a:rPr lang="en-US" sz="3499" dirty="0">
                <a:solidFill>
                  <a:srgbClr val="000000"/>
                </a:solidFill>
                <a:latin typeface="DM Sans"/>
                <a:ea typeface="DM Sans"/>
                <a:cs typeface="DM Sans"/>
                <a:sym typeface="DM Sans"/>
              </a:rPr>
              <a:t>Keep up-to-date with the latest apps and platforms your children are using</a:t>
            </a:r>
          </a:p>
        </p:txBody>
      </p:sp>
      <p:sp>
        <p:nvSpPr>
          <p:cNvPr id="22" name="TextBox 22"/>
          <p:cNvSpPr txBox="1"/>
          <p:nvPr/>
        </p:nvSpPr>
        <p:spPr>
          <a:xfrm>
            <a:off x="2327900" y="7556286"/>
            <a:ext cx="1792344" cy="523875"/>
          </a:xfrm>
          <a:prstGeom prst="rect">
            <a:avLst/>
          </a:prstGeom>
        </p:spPr>
        <p:txBody>
          <a:bodyPr lIns="0" tIns="0" rIns="0" bIns="0" rtlCol="0" anchor="t">
            <a:spAutoFit/>
          </a:bodyPr>
          <a:lstStyle/>
          <a:p>
            <a:pPr algn="ctr">
              <a:lnSpc>
                <a:spcPts val="4199"/>
              </a:lnSpc>
              <a:spcBef>
                <a:spcPct val="0"/>
              </a:spcBef>
            </a:pPr>
            <a:r>
              <a:rPr lang="en-US" sz="3499">
                <a:solidFill>
                  <a:srgbClr val="000000"/>
                </a:solidFill>
                <a:latin typeface="DM Sans"/>
                <a:ea typeface="DM Sans"/>
                <a:cs typeface="DM Sans"/>
                <a:sym typeface="DM Sans"/>
              </a:rPr>
              <a:t>TikTok</a:t>
            </a:r>
          </a:p>
        </p:txBody>
      </p:sp>
      <p:sp>
        <p:nvSpPr>
          <p:cNvPr id="23" name="TextBox 23"/>
          <p:cNvSpPr txBox="1"/>
          <p:nvPr/>
        </p:nvSpPr>
        <p:spPr>
          <a:xfrm>
            <a:off x="6260471" y="7582355"/>
            <a:ext cx="2117333" cy="523875"/>
          </a:xfrm>
          <a:prstGeom prst="rect">
            <a:avLst/>
          </a:prstGeom>
        </p:spPr>
        <p:txBody>
          <a:bodyPr lIns="0" tIns="0" rIns="0" bIns="0" rtlCol="0" anchor="t">
            <a:spAutoFit/>
          </a:bodyPr>
          <a:lstStyle/>
          <a:p>
            <a:pPr algn="ctr">
              <a:lnSpc>
                <a:spcPts val="4199"/>
              </a:lnSpc>
              <a:spcBef>
                <a:spcPct val="0"/>
              </a:spcBef>
            </a:pPr>
            <a:r>
              <a:rPr lang="en-US" sz="3499">
                <a:solidFill>
                  <a:srgbClr val="000000"/>
                </a:solidFill>
                <a:latin typeface="DM Sans"/>
                <a:ea typeface="DM Sans"/>
                <a:cs typeface="DM Sans"/>
                <a:sym typeface="DM Sans"/>
              </a:rPr>
              <a:t>Instagram</a:t>
            </a:r>
          </a:p>
        </p:txBody>
      </p:sp>
      <p:sp>
        <p:nvSpPr>
          <p:cNvPr id="24" name="TextBox 24"/>
          <p:cNvSpPr txBox="1"/>
          <p:nvPr/>
        </p:nvSpPr>
        <p:spPr>
          <a:xfrm>
            <a:off x="9879345" y="7601405"/>
            <a:ext cx="2117333" cy="523875"/>
          </a:xfrm>
          <a:prstGeom prst="rect">
            <a:avLst/>
          </a:prstGeom>
        </p:spPr>
        <p:txBody>
          <a:bodyPr lIns="0" tIns="0" rIns="0" bIns="0" rtlCol="0" anchor="t">
            <a:spAutoFit/>
          </a:bodyPr>
          <a:lstStyle/>
          <a:p>
            <a:pPr algn="ctr">
              <a:lnSpc>
                <a:spcPts val="4199"/>
              </a:lnSpc>
              <a:spcBef>
                <a:spcPct val="0"/>
              </a:spcBef>
            </a:pPr>
            <a:r>
              <a:rPr lang="en-US" sz="3499">
                <a:solidFill>
                  <a:srgbClr val="000000"/>
                </a:solidFill>
                <a:latin typeface="DM Sans"/>
                <a:ea typeface="DM Sans"/>
                <a:cs typeface="DM Sans"/>
                <a:sym typeface="DM Sans"/>
              </a:rPr>
              <a:t>Snapchat</a:t>
            </a:r>
          </a:p>
        </p:txBody>
      </p:sp>
      <p:sp>
        <p:nvSpPr>
          <p:cNvPr id="25" name="TextBox 25"/>
          <p:cNvSpPr txBox="1"/>
          <p:nvPr/>
        </p:nvSpPr>
        <p:spPr>
          <a:xfrm>
            <a:off x="13978846" y="7610930"/>
            <a:ext cx="2261860" cy="523875"/>
          </a:xfrm>
          <a:prstGeom prst="rect">
            <a:avLst/>
          </a:prstGeom>
        </p:spPr>
        <p:txBody>
          <a:bodyPr lIns="0" tIns="0" rIns="0" bIns="0" rtlCol="0" anchor="t">
            <a:spAutoFit/>
          </a:bodyPr>
          <a:lstStyle/>
          <a:p>
            <a:pPr algn="ctr">
              <a:lnSpc>
                <a:spcPts val="4199"/>
              </a:lnSpc>
              <a:spcBef>
                <a:spcPct val="0"/>
              </a:spcBef>
            </a:pPr>
            <a:r>
              <a:rPr lang="en-US" sz="3499">
                <a:solidFill>
                  <a:srgbClr val="000000"/>
                </a:solidFill>
                <a:latin typeface="DM Sans"/>
                <a:ea typeface="DM Sans"/>
                <a:cs typeface="DM Sans"/>
                <a:sym typeface="DM Sans"/>
              </a:rPr>
              <a:t>WhatsApp</a:t>
            </a:r>
          </a:p>
        </p:txBody>
      </p:sp>
      <p:grpSp>
        <p:nvGrpSpPr>
          <p:cNvPr id="26" name="Group 26"/>
          <p:cNvGrpSpPr/>
          <p:nvPr/>
        </p:nvGrpSpPr>
        <p:grpSpPr>
          <a:xfrm>
            <a:off x="2327900" y="8559180"/>
            <a:ext cx="1792344" cy="456979"/>
            <a:chOff x="0" y="0"/>
            <a:chExt cx="2389792" cy="609305"/>
          </a:xfrm>
        </p:grpSpPr>
        <p:sp>
          <p:nvSpPr>
            <p:cNvPr id="27" name="Freeform 27"/>
            <p:cNvSpPr/>
            <p:nvPr/>
          </p:nvSpPr>
          <p:spPr>
            <a:xfrm>
              <a:off x="206950" y="257237"/>
              <a:ext cx="1975893" cy="352068"/>
            </a:xfrm>
            <a:custGeom>
              <a:avLst/>
              <a:gdLst/>
              <a:ahLst/>
              <a:cxnLst/>
              <a:rect l="l" t="t" r="r" b="b"/>
              <a:pathLst>
                <a:path w="1975893" h="352068">
                  <a:moveTo>
                    <a:pt x="0" y="0"/>
                  </a:moveTo>
                  <a:lnTo>
                    <a:pt x="1975892" y="0"/>
                  </a:lnTo>
                  <a:lnTo>
                    <a:pt x="1975892" y="352068"/>
                  </a:lnTo>
                  <a:lnTo>
                    <a:pt x="0" y="3520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8"/>
            <p:cNvSpPr/>
            <p:nvPr/>
          </p:nvSpPr>
          <p:spPr>
            <a:xfrm>
              <a:off x="206950" y="0"/>
              <a:ext cx="1975893" cy="352068"/>
            </a:xfrm>
            <a:custGeom>
              <a:avLst/>
              <a:gdLst/>
              <a:ahLst/>
              <a:cxnLst/>
              <a:rect l="l" t="t" r="r" b="b"/>
              <a:pathLst>
                <a:path w="1975893" h="352068">
                  <a:moveTo>
                    <a:pt x="0" y="0"/>
                  </a:moveTo>
                  <a:lnTo>
                    <a:pt x="1975892" y="0"/>
                  </a:lnTo>
                  <a:lnTo>
                    <a:pt x="1975892" y="352068"/>
                  </a:lnTo>
                  <a:lnTo>
                    <a:pt x="0" y="3520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TextBox 29"/>
            <p:cNvSpPr txBox="1"/>
            <p:nvPr/>
          </p:nvSpPr>
          <p:spPr>
            <a:xfrm>
              <a:off x="0" y="104837"/>
              <a:ext cx="2389792" cy="355600"/>
            </a:xfrm>
            <a:prstGeom prst="rect">
              <a:avLst/>
            </a:prstGeom>
          </p:spPr>
          <p:txBody>
            <a:bodyPr lIns="0" tIns="0" rIns="0" bIns="0" rtlCol="0" anchor="t">
              <a:spAutoFit/>
            </a:bodyPr>
            <a:lstStyle/>
            <a:p>
              <a:pPr algn="ctr">
                <a:lnSpc>
                  <a:spcPts val="2160"/>
                </a:lnSpc>
                <a:spcBef>
                  <a:spcPct val="0"/>
                </a:spcBef>
              </a:pPr>
              <a:r>
                <a:rPr lang="en-US" sz="1800" b="1">
                  <a:solidFill>
                    <a:srgbClr val="FFFFFF"/>
                  </a:solidFill>
                  <a:latin typeface="DM Sans Bold"/>
                  <a:ea typeface="DM Sans Bold"/>
                  <a:cs typeface="DM Sans Bold"/>
                  <a:sym typeface="DM Sans Bold"/>
                </a:rPr>
                <a:t>Learn More</a:t>
              </a:r>
            </a:p>
          </p:txBody>
        </p:sp>
      </p:grpSp>
      <p:grpSp>
        <p:nvGrpSpPr>
          <p:cNvPr id="30" name="Group 30"/>
          <p:cNvGrpSpPr/>
          <p:nvPr/>
        </p:nvGrpSpPr>
        <p:grpSpPr>
          <a:xfrm>
            <a:off x="6422966" y="8559180"/>
            <a:ext cx="1792344" cy="456979"/>
            <a:chOff x="0" y="0"/>
            <a:chExt cx="2389792" cy="609305"/>
          </a:xfrm>
        </p:grpSpPr>
        <p:sp>
          <p:nvSpPr>
            <p:cNvPr id="31" name="Freeform 31"/>
            <p:cNvSpPr/>
            <p:nvPr/>
          </p:nvSpPr>
          <p:spPr>
            <a:xfrm>
              <a:off x="206950" y="257237"/>
              <a:ext cx="1975893" cy="352068"/>
            </a:xfrm>
            <a:custGeom>
              <a:avLst/>
              <a:gdLst/>
              <a:ahLst/>
              <a:cxnLst/>
              <a:rect l="l" t="t" r="r" b="b"/>
              <a:pathLst>
                <a:path w="1975893" h="352068">
                  <a:moveTo>
                    <a:pt x="0" y="0"/>
                  </a:moveTo>
                  <a:lnTo>
                    <a:pt x="1975892" y="0"/>
                  </a:lnTo>
                  <a:lnTo>
                    <a:pt x="1975892" y="352068"/>
                  </a:lnTo>
                  <a:lnTo>
                    <a:pt x="0" y="3520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2" name="Freeform 32"/>
            <p:cNvSpPr/>
            <p:nvPr/>
          </p:nvSpPr>
          <p:spPr>
            <a:xfrm>
              <a:off x="206950" y="0"/>
              <a:ext cx="1975893" cy="352068"/>
            </a:xfrm>
            <a:custGeom>
              <a:avLst/>
              <a:gdLst/>
              <a:ahLst/>
              <a:cxnLst/>
              <a:rect l="l" t="t" r="r" b="b"/>
              <a:pathLst>
                <a:path w="1975893" h="352068">
                  <a:moveTo>
                    <a:pt x="0" y="0"/>
                  </a:moveTo>
                  <a:lnTo>
                    <a:pt x="1975892" y="0"/>
                  </a:lnTo>
                  <a:lnTo>
                    <a:pt x="1975892" y="352068"/>
                  </a:lnTo>
                  <a:lnTo>
                    <a:pt x="0" y="3520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3" name="TextBox 33"/>
            <p:cNvSpPr txBox="1"/>
            <p:nvPr/>
          </p:nvSpPr>
          <p:spPr>
            <a:xfrm>
              <a:off x="0" y="104837"/>
              <a:ext cx="2389792" cy="355600"/>
            </a:xfrm>
            <a:prstGeom prst="rect">
              <a:avLst/>
            </a:prstGeom>
          </p:spPr>
          <p:txBody>
            <a:bodyPr lIns="0" tIns="0" rIns="0" bIns="0" rtlCol="0" anchor="t">
              <a:spAutoFit/>
            </a:bodyPr>
            <a:lstStyle/>
            <a:p>
              <a:pPr algn="ctr">
                <a:lnSpc>
                  <a:spcPts val="2160"/>
                </a:lnSpc>
                <a:spcBef>
                  <a:spcPct val="0"/>
                </a:spcBef>
              </a:pPr>
              <a:r>
                <a:rPr lang="en-US" sz="1800" b="1">
                  <a:solidFill>
                    <a:srgbClr val="FFFFFF"/>
                  </a:solidFill>
                  <a:latin typeface="DM Sans Bold"/>
                  <a:ea typeface="DM Sans Bold"/>
                  <a:cs typeface="DM Sans Bold"/>
                  <a:sym typeface="DM Sans Bold"/>
                </a:rPr>
                <a:t>Learn More</a:t>
              </a:r>
            </a:p>
          </p:txBody>
        </p:sp>
      </p:grpSp>
      <p:grpSp>
        <p:nvGrpSpPr>
          <p:cNvPr id="34" name="Group 34"/>
          <p:cNvGrpSpPr/>
          <p:nvPr/>
        </p:nvGrpSpPr>
        <p:grpSpPr>
          <a:xfrm>
            <a:off x="10049440" y="8559180"/>
            <a:ext cx="1792344" cy="456979"/>
            <a:chOff x="0" y="0"/>
            <a:chExt cx="2389792" cy="609305"/>
          </a:xfrm>
        </p:grpSpPr>
        <p:sp>
          <p:nvSpPr>
            <p:cNvPr id="35" name="Freeform 35"/>
            <p:cNvSpPr/>
            <p:nvPr/>
          </p:nvSpPr>
          <p:spPr>
            <a:xfrm>
              <a:off x="206950" y="257237"/>
              <a:ext cx="1975893" cy="352068"/>
            </a:xfrm>
            <a:custGeom>
              <a:avLst/>
              <a:gdLst/>
              <a:ahLst/>
              <a:cxnLst/>
              <a:rect l="l" t="t" r="r" b="b"/>
              <a:pathLst>
                <a:path w="1975893" h="352068">
                  <a:moveTo>
                    <a:pt x="0" y="0"/>
                  </a:moveTo>
                  <a:lnTo>
                    <a:pt x="1975892" y="0"/>
                  </a:lnTo>
                  <a:lnTo>
                    <a:pt x="1975892" y="352068"/>
                  </a:lnTo>
                  <a:lnTo>
                    <a:pt x="0" y="3520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6" name="Freeform 36"/>
            <p:cNvSpPr/>
            <p:nvPr/>
          </p:nvSpPr>
          <p:spPr>
            <a:xfrm>
              <a:off x="206950" y="0"/>
              <a:ext cx="1975893" cy="352068"/>
            </a:xfrm>
            <a:custGeom>
              <a:avLst/>
              <a:gdLst/>
              <a:ahLst/>
              <a:cxnLst/>
              <a:rect l="l" t="t" r="r" b="b"/>
              <a:pathLst>
                <a:path w="1975893" h="352068">
                  <a:moveTo>
                    <a:pt x="0" y="0"/>
                  </a:moveTo>
                  <a:lnTo>
                    <a:pt x="1975892" y="0"/>
                  </a:lnTo>
                  <a:lnTo>
                    <a:pt x="1975892" y="352068"/>
                  </a:lnTo>
                  <a:lnTo>
                    <a:pt x="0" y="3520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7" name="TextBox 37"/>
            <p:cNvSpPr txBox="1"/>
            <p:nvPr/>
          </p:nvSpPr>
          <p:spPr>
            <a:xfrm>
              <a:off x="0" y="104837"/>
              <a:ext cx="2389792" cy="355600"/>
            </a:xfrm>
            <a:prstGeom prst="rect">
              <a:avLst/>
            </a:prstGeom>
          </p:spPr>
          <p:txBody>
            <a:bodyPr lIns="0" tIns="0" rIns="0" bIns="0" rtlCol="0" anchor="t">
              <a:spAutoFit/>
            </a:bodyPr>
            <a:lstStyle/>
            <a:p>
              <a:pPr algn="ctr">
                <a:lnSpc>
                  <a:spcPts val="2160"/>
                </a:lnSpc>
                <a:spcBef>
                  <a:spcPct val="0"/>
                </a:spcBef>
              </a:pPr>
              <a:r>
                <a:rPr lang="en-US" sz="1800" b="1">
                  <a:solidFill>
                    <a:srgbClr val="FFFFFF"/>
                  </a:solidFill>
                  <a:latin typeface="DM Sans Bold"/>
                  <a:ea typeface="DM Sans Bold"/>
                  <a:cs typeface="DM Sans Bold"/>
                  <a:sym typeface="DM Sans Bold"/>
                </a:rPr>
                <a:t>Learn More</a:t>
              </a:r>
            </a:p>
          </p:txBody>
        </p:sp>
      </p:grpSp>
      <p:grpSp>
        <p:nvGrpSpPr>
          <p:cNvPr id="38" name="Group 38"/>
          <p:cNvGrpSpPr/>
          <p:nvPr/>
        </p:nvGrpSpPr>
        <p:grpSpPr>
          <a:xfrm>
            <a:off x="14213603" y="8559180"/>
            <a:ext cx="1792344" cy="456979"/>
            <a:chOff x="0" y="0"/>
            <a:chExt cx="2389792" cy="609305"/>
          </a:xfrm>
        </p:grpSpPr>
        <p:sp>
          <p:nvSpPr>
            <p:cNvPr id="39" name="Freeform 39"/>
            <p:cNvSpPr/>
            <p:nvPr/>
          </p:nvSpPr>
          <p:spPr>
            <a:xfrm>
              <a:off x="206950" y="257237"/>
              <a:ext cx="1975893" cy="352068"/>
            </a:xfrm>
            <a:custGeom>
              <a:avLst/>
              <a:gdLst/>
              <a:ahLst/>
              <a:cxnLst/>
              <a:rect l="l" t="t" r="r" b="b"/>
              <a:pathLst>
                <a:path w="1975893" h="352068">
                  <a:moveTo>
                    <a:pt x="0" y="0"/>
                  </a:moveTo>
                  <a:lnTo>
                    <a:pt x="1975892" y="0"/>
                  </a:lnTo>
                  <a:lnTo>
                    <a:pt x="1975892" y="352068"/>
                  </a:lnTo>
                  <a:lnTo>
                    <a:pt x="0" y="3520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0" name="Freeform 40"/>
            <p:cNvSpPr/>
            <p:nvPr/>
          </p:nvSpPr>
          <p:spPr>
            <a:xfrm>
              <a:off x="206950" y="0"/>
              <a:ext cx="1975893" cy="352068"/>
            </a:xfrm>
            <a:custGeom>
              <a:avLst/>
              <a:gdLst/>
              <a:ahLst/>
              <a:cxnLst/>
              <a:rect l="l" t="t" r="r" b="b"/>
              <a:pathLst>
                <a:path w="1975893" h="352068">
                  <a:moveTo>
                    <a:pt x="0" y="0"/>
                  </a:moveTo>
                  <a:lnTo>
                    <a:pt x="1975892" y="0"/>
                  </a:lnTo>
                  <a:lnTo>
                    <a:pt x="1975892" y="352068"/>
                  </a:lnTo>
                  <a:lnTo>
                    <a:pt x="0" y="3520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1" name="TextBox 41"/>
            <p:cNvSpPr txBox="1"/>
            <p:nvPr/>
          </p:nvSpPr>
          <p:spPr>
            <a:xfrm>
              <a:off x="0" y="104837"/>
              <a:ext cx="2389792" cy="355600"/>
            </a:xfrm>
            <a:prstGeom prst="rect">
              <a:avLst/>
            </a:prstGeom>
          </p:spPr>
          <p:txBody>
            <a:bodyPr lIns="0" tIns="0" rIns="0" bIns="0" rtlCol="0" anchor="t">
              <a:spAutoFit/>
            </a:bodyPr>
            <a:lstStyle/>
            <a:p>
              <a:pPr algn="ctr">
                <a:lnSpc>
                  <a:spcPts val="2160"/>
                </a:lnSpc>
                <a:spcBef>
                  <a:spcPct val="0"/>
                </a:spcBef>
              </a:pPr>
              <a:r>
                <a:rPr lang="en-US" sz="1800" b="1">
                  <a:solidFill>
                    <a:srgbClr val="FFFFFF"/>
                  </a:solidFill>
                  <a:latin typeface="DM Sans Bold"/>
                  <a:ea typeface="DM Sans Bold"/>
                  <a:cs typeface="DM Sans Bold"/>
                  <a:sym typeface="DM Sans Bold"/>
                </a:rPr>
                <a:t>Learn More</a:t>
              </a:r>
            </a:p>
          </p:txBody>
        </p:sp>
      </p:grpSp>
      <p:sp>
        <p:nvSpPr>
          <p:cNvPr id="42" name="Freeform 42"/>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13"/>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0830392" y="483338"/>
            <a:ext cx="6928672" cy="983970"/>
            <a:chOff x="0" y="0"/>
            <a:chExt cx="9238229" cy="1311960"/>
          </a:xfrm>
        </p:grpSpPr>
        <p:sp>
          <p:nvSpPr>
            <p:cNvPr id="3" name="Freeform 3"/>
            <p:cNvSpPr/>
            <p:nvPr/>
          </p:nvSpPr>
          <p:spPr>
            <a:xfrm>
              <a:off x="0" y="0"/>
              <a:ext cx="9238230" cy="1311960"/>
            </a:xfrm>
            <a:custGeom>
              <a:avLst/>
              <a:gdLst/>
              <a:ahLst/>
              <a:cxnLst/>
              <a:rect l="l" t="t" r="r" b="b"/>
              <a:pathLst>
                <a:path w="9238230" h="1311960">
                  <a:moveTo>
                    <a:pt x="0" y="0"/>
                  </a:moveTo>
                  <a:lnTo>
                    <a:pt x="9238230" y="0"/>
                  </a:lnTo>
                  <a:lnTo>
                    <a:pt x="9238230" y="1311960"/>
                  </a:lnTo>
                  <a:lnTo>
                    <a:pt x="0" y="1311960"/>
                  </a:lnTo>
                  <a:close/>
                </a:path>
              </a:pathLst>
            </a:custGeom>
            <a:solidFill>
              <a:srgbClr val="000000">
                <a:alpha val="0"/>
              </a:srgbClr>
            </a:solidFill>
          </p:spPr>
          <p:txBody>
            <a:bodyPr/>
            <a:lstStyle/>
            <a:p>
              <a:endParaRPr lang="en-US"/>
            </a:p>
          </p:txBody>
        </p:sp>
        <p:sp>
          <p:nvSpPr>
            <p:cNvPr id="4" name="TextBox 4"/>
            <p:cNvSpPr txBox="1"/>
            <p:nvPr/>
          </p:nvSpPr>
          <p:spPr>
            <a:xfrm>
              <a:off x="0" y="-19050"/>
              <a:ext cx="9238229" cy="1331010"/>
            </a:xfrm>
            <a:prstGeom prst="rect">
              <a:avLst/>
            </a:prstGeom>
          </p:spPr>
          <p:txBody>
            <a:bodyPr lIns="0" tIns="0" rIns="0" bIns="0" rtlCol="0" anchor="t"/>
            <a:lstStyle/>
            <a:p>
              <a:pPr algn="r">
                <a:lnSpc>
                  <a:spcPts val="6119"/>
                </a:lnSpc>
              </a:pPr>
              <a:r>
                <a:rPr lang="en-US" sz="5099">
                  <a:solidFill>
                    <a:srgbClr val="00B0F0"/>
                  </a:solidFill>
                  <a:latin typeface="Bobby Jones"/>
                  <a:ea typeface="Bobby Jones"/>
                  <a:cs typeface="Bobby Jones"/>
                  <a:sym typeface="Bobby Jones"/>
                </a:rPr>
                <a:t>supports for parents</a:t>
              </a:r>
            </a:p>
          </p:txBody>
        </p:sp>
      </p:grpSp>
      <p:grpSp>
        <p:nvGrpSpPr>
          <p:cNvPr id="5" name="Group 5"/>
          <p:cNvGrpSpPr/>
          <p:nvPr/>
        </p:nvGrpSpPr>
        <p:grpSpPr>
          <a:xfrm>
            <a:off x="5782577" y="1708724"/>
            <a:ext cx="6722846" cy="946626"/>
            <a:chOff x="0" y="0"/>
            <a:chExt cx="8963795" cy="1262168"/>
          </a:xfrm>
        </p:grpSpPr>
        <p:sp>
          <p:nvSpPr>
            <p:cNvPr id="6" name="Freeform 6"/>
            <p:cNvSpPr/>
            <p:nvPr/>
          </p:nvSpPr>
          <p:spPr>
            <a:xfrm>
              <a:off x="0" y="0"/>
              <a:ext cx="8963795" cy="1262168"/>
            </a:xfrm>
            <a:custGeom>
              <a:avLst/>
              <a:gdLst/>
              <a:ahLst/>
              <a:cxnLst/>
              <a:rect l="l" t="t" r="r" b="b"/>
              <a:pathLst>
                <a:path w="8963795" h="1262168">
                  <a:moveTo>
                    <a:pt x="0" y="0"/>
                  </a:moveTo>
                  <a:lnTo>
                    <a:pt x="8963795" y="0"/>
                  </a:lnTo>
                  <a:lnTo>
                    <a:pt x="8963795" y="1262168"/>
                  </a:lnTo>
                  <a:lnTo>
                    <a:pt x="0" y="1262168"/>
                  </a:lnTo>
                  <a:close/>
                </a:path>
              </a:pathLst>
            </a:custGeom>
            <a:solidFill>
              <a:srgbClr val="000000">
                <a:alpha val="0"/>
              </a:srgbClr>
            </a:solidFill>
          </p:spPr>
          <p:txBody>
            <a:bodyPr/>
            <a:lstStyle/>
            <a:p>
              <a:endParaRPr lang="en-US"/>
            </a:p>
          </p:txBody>
        </p:sp>
        <p:sp>
          <p:nvSpPr>
            <p:cNvPr id="7" name="TextBox 7"/>
            <p:cNvSpPr txBox="1"/>
            <p:nvPr/>
          </p:nvSpPr>
          <p:spPr>
            <a:xfrm>
              <a:off x="0" y="0"/>
              <a:ext cx="8963795" cy="1262168"/>
            </a:xfrm>
            <a:prstGeom prst="rect">
              <a:avLst/>
            </a:prstGeom>
          </p:spPr>
          <p:txBody>
            <a:bodyPr lIns="0" tIns="0" rIns="0" bIns="0" rtlCol="0" anchor="t"/>
            <a:lstStyle/>
            <a:p>
              <a:pPr algn="l">
                <a:lnSpc>
                  <a:spcPts val="5280"/>
                </a:lnSpc>
              </a:pPr>
              <a:r>
                <a:rPr lang="en-US" sz="4400">
                  <a:solidFill>
                    <a:srgbClr val="F89A00"/>
                  </a:solidFill>
                  <a:latin typeface="Bobby Jones"/>
                  <a:ea typeface="Bobby Jones"/>
                  <a:cs typeface="Bobby Jones"/>
                  <a:sym typeface="Bobby Jones"/>
                </a:rPr>
                <a:t>IRISH SAFER INTERNET CENTRE</a:t>
              </a:r>
            </a:p>
          </p:txBody>
        </p:sp>
      </p:grpSp>
      <p:sp>
        <p:nvSpPr>
          <p:cNvPr id="8" name="Freeform 8"/>
          <p:cNvSpPr/>
          <p:nvPr/>
        </p:nvSpPr>
        <p:spPr>
          <a:xfrm rot="-426989">
            <a:off x="16348831" y="1552595"/>
            <a:ext cx="1396269" cy="312257"/>
          </a:xfrm>
          <a:custGeom>
            <a:avLst/>
            <a:gdLst/>
            <a:ahLst/>
            <a:cxnLst/>
            <a:rect l="l" t="t" r="r" b="b"/>
            <a:pathLst>
              <a:path w="1396269" h="312257">
                <a:moveTo>
                  <a:pt x="0" y="0"/>
                </a:moveTo>
                <a:lnTo>
                  <a:pt x="1396269" y="0"/>
                </a:lnTo>
                <a:lnTo>
                  <a:pt x="1396269" y="312257"/>
                </a:lnTo>
                <a:lnTo>
                  <a:pt x="0" y="312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p:nvPr/>
        </p:nvGrpSpPr>
        <p:grpSpPr>
          <a:xfrm>
            <a:off x="533988" y="2803720"/>
            <a:ext cx="4658050" cy="2773920"/>
            <a:chOff x="0" y="0"/>
            <a:chExt cx="6210734" cy="3698560"/>
          </a:xfrm>
        </p:grpSpPr>
        <p:grpSp>
          <p:nvGrpSpPr>
            <p:cNvPr id="10" name="Group 10"/>
            <p:cNvGrpSpPr/>
            <p:nvPr/>
          </p:nvGrpSpPr>
          <p:grpSpPr>
            <a:xfrm>
              <a:off x="1787381" y="593868"/>
              <a:ext cx="2635971" cy="653661"/>
              <a:chOff x="0" y="0"/>
              <a:chExt cx="2798255" cy="693904"/>
            </a:xfrm>
          </p:grpSpPr>
          <p:sp>
            <p:nvSpPr>
              <p:cNvPr id="11" name="Freeform 11"/>
              <p:cNvSpPr/>
              <p:nvPr/>
            </p:nvSpPr>
            <p:spPr>
              <a:xfrm>
                <a:off x="0" y="0"/>
                <a:ext cx="2798255" cy="693904"/>
              </a:xfrm>
              <a:custGeom>
                <a:avLst/>
                <a:gdLst/>
                <a:ahLst/>
                <a:cxnLst/>
                <a:rect l="l" t="t" r="r" b="b"/>
                <a:pathLst>
                  <a:path w="2798255" h="693904">
                    <a:moveTo>
                      <a:pt x="0" y="0"/>
                    </a:moveTo>
                    <a:lnTo>
                      <a:pt x="2798255" y="0"/>
                    </a:lnTo>
                    <a:lnTo>
                      <a:pt x="2798255" y="693904"/>
                    </a:lnTo>
                    <a:lnTo>
                      <a:pt x="0" y="693904"/>
                    </a:lnTo>
                    <a:close/>
                  </a:path>
                </a:pathLst>
              </a:custGeom>
              <a:solidFill>
                <a:srgbClr val="000000">
                  <a:alpha val="0"/>
                </a:srgbClr>
              </a:solidFill>
            </p:spPr>
            <p:txBody>
              <a:bodyPr/>
              <a:lstStyle/>
              <a:p>
                <a:endParaRPr lang="en-US"/>
              </a:p>
            </p:txBody>
          </p:sp>
          <p:sp>
            <p:nvSpPr>
              <p:cNvPr id="12" name="TextBox 12"/>
              <p:cNvSpPr txBox="1"/>
              <p:nvPr/>
            </p:nvSpPr>
            <p:spPr>
              <a:xfrm>
                <a:off x="0" y="0"/>
                <a:ext cx="2798255" cy="693904"/>
              </a:xfrm>
              <a:prstGeom prst="rect">
                <a:avLst/>
              </a:prstGeom>
            </p:spPr>
            <p:txBody>
              <a:bodyPr lIns="0" tIns="0" rIns="0" bIns="0" rtlCol="0" anchor="t"/>
              <a:lstStyle/>
              <a:p>
                <a:pPr algn="l">
                  <a:lnSpc>
                    <a:spcPts val="3120"/>
                  </a:lnSpc>
                </a:pPr>
                <a:r>
                  <a:rPr lang="en-US" sz="2600">
                    <a:solidFill>
                      <a:srgbClr val="000000"/>
                    </a:solidFill>
                    <a:latin typeface="DM Sans"/>
                    <a:ea typeface="DM Sans"/>
                    <a:cs typeface="DM Sans"/>
                    <a:sym typeface="DM Sans"/>
                  </a:rPr>
                  <a:t>www.npc.ie</a:t>
                </a:r>
              </a:p>
            </p:txBody>
          </p:sp>
        </p:grpSp>
        <p:grpSp>
          <p:nvGrpSpPr>
            <p:cNvPr id="13" name="Group 13"/>
            <p:cNvGrpSpPr/>
            <p:nvPr/>
          </p:nvGrpSpPr>
          <p:grpSpPr>
            <a:xfrm>
              <a:off x="0" y="0"/>
              <a:ext cx="6210734" cy="907998"/>
              <a:chOff x="0" y="0"/>
              <a:chExt cx="6593099" cy="963900"/>
            </a:xfrm>
          </p:grpSpPr>
          <p:sp>
            <p:nvSpPr>
              <p:cNvPr id="14" name="Freeform 14"/>
              <p:cNvSpPr/>
              <p:nvPr/>
            </p:nvSpPr>
            <p:spPr>
              <a:xfrm>
                <a:off x="0" y="0"/>
                <a:ext cx="6593099" cy="963899"/>
              </a:xfrm>
              <a:custGeom>
                <a:avLst/>
                <a:gdLst/>
                <a:ahLst/>
                <a:cxnLst/>
                <a:rect l="l" t="t" r="r" b="b"/>
                <a:pathLst>
                  <a:path w="6593099" h="963899">
                    <a:moveTo>
                      <a:pt x="0" y="0"/>
                    </a:moveTo>
                    <a:lnTo>
                      <a:pt x="6593099" y="0"/>
                    </a:lnTo>
                    <a:lnTo>
                      <a:pt x="6593099" y="963899"/>
                    </a:lnTo>
                    <a:lnTo>
                      <a:pt x="0" y="963899"/>
                    </a:lnTo>
                    <a:close/>
                  </a:path>
                </a:pathLst>
              </a:custGeom>
              <a:solidFill>
                <a:srgbClr val="000000">
                  <a:alpha val="0"/>
                </a:srgbClr>
              </a:solidFill>
            </p:spPr>
            <p:txBody>
              <a:bodyPr/>
              <a:lstStyle/>
              <a:p>
                <a:endParaRPr lang="en-US"/>
              </a:p>
            </p:txBody>
          </p:sp>
          <p:sp>
            <p:nvSpPr>
              <p:cNvPr id="15" name="TextBox 15"/>
              <p:cNvSpPr txBox="1"/>
              <p:nvPr/>
            </p:nvSpPr>
            <p:spPr>
              <a:xfrm>
                <a:off x="0" y="0"/>
                <a:ext cx="6593099" cy="963900"/>
              </a:xfrm>
              <a:prstGeom prst="rect">
                <a:avLst/>
              </a:prstGeom>
            </p:spPr>
            <p:txBody>
              <a:bodyPr lIns="0" tIns="0" rIns="0" bIns="0" rtlCol="0" anchor="t"/>
              <a:lstStyle/>
              <a:p>
                <a:pPr algn="l">
                  <a:lnSpc>
                    <a:spcPts val="3480"/>
                  </a:lnSpc>
                </a:pPr>
                <a:r>
                  <a:rPr lang="en-US" sz="2900" b="1">
                    <a:solidFill>
                      <a:srgbClr val="000000"/>
                    </a:solidFill>
                    <a:latin typeface="DM Sans Bold"/>
                    <a:ea typeface="DM Sans Bold"/>
                    <a:cs typeface="DM Sans Bold"/>
                    <a:sym typeface="DM Sans Bold"/>
                  </a:rPr>
                  <a:t>National Parents Council</a:t>
                </a:r>
              </a:p>
            </p:txBody>
          </p:sp>
        </p:grpSp>
        <p:sp>
          <p:nvSpPr>
            <p:cNvPr id="16" name="Freeform 16"/>
            <p:cNvSpPr/>
            <p:nvPr/>
          </p:nvSpPr>
          <p:spPr>
            <a:xfrm>
              <a:off x="699487" y="1538572"/>
              <a:ext cx="4811759" cy="2159988"/>
            </a:xfrm>
            <a:custGeom>
              <a:avLst/>
              <a:gdLst/>
              <a:ahLst/>
              <a:cxnLst/>
              <a:rect l="l" t="t" r="r" b="b"/>
              <a:pathLst>
                <a:path w="4811759" h="2159988">
                  <a:moveTo>
                    <a:pt x="0" y="0"/>
                  </a:moveTo>
                  <a:lnTo>
                    <a:pt x="4811759" y="0"/>
                  </a:lnTo>
                  <a:lnTo>
                    <a:pt x="4811759" y="2159988"/>
                  </a:lnTo>
                  <a:lnTo>
                    <a:pt x="0" y="2159988"/>
                  </a:lnTo>
                  <a:lnTo>
                    <a:pt x="0" y="0"/>
                  </a:lnTo>
                  <a:close/>
                </a:path>
              </a:pathLst>
            </a:custGeom>
            <a:blipFill>
              <a:blip r:embed="rId5"/>
              <a:stretch>
                <a:fillRect/>
              </a:stretch>
            </a:blipFill>
          </p:spPr>
          <p:txBody>
            <a:bodyPr/>
            <a:lstStyle/>
            <a:p>
              <a:endParaRPr lang="en-US"/>
            </a:p>
          </p:txBody>
        </p:sp>
      </p:grpSp>
      <p:grpSp>
        <p:nvGrpSpPr>
          <p:cNvPr id="17" name="Group 17"/>
          <p:cNvGrpSpPr/>
          <p:nvPr/>
        </p:nvGrpSpPr>
        <p:grpSpPr>
          <a:xfrm>
            <a:off x="7616850" y="2877357"/>
            <a:ext cx="3608819" cy="2741315"/>
            <a:chOff x="0" y="0"/>
            <a:chExt cx="4811759" cy="3655087"/>
          </a:xfrm>
        </p:grpSpPr>
        <p:grpSp>
          <p:nvGrpSpPr>
            <p:cNvPr id="18" name="Group 18"/>
            <p:cNvGrpSpPr/>
            <p:nvPr/>
          </p:nvGrpSpPr>
          <p:grpSpPr>
            <a:xfrm>
              <a:off x="0" y="1495099"/>
              <a:ext cx="4811759" cy="2159988"/>
              <a:chOff x="0" y="0"/>
              <a:chExt cx="1166692" cy="523726"/>
            </a:xfrm>
          </p:grpSpPr>
          <p:sp>
            <p:nvSpPr>
              <p:cNvPr id="19" name="Freeform 19"/>
              <p:cNvSpPr/>
              <p:nvPr/>
            </p:nvSpPr>
            <p:spPr>
              <a:xfrm>
                <a:off x="0" y="0"/>
                <a:ext cx="1166692" cy="523726"/>
              </a:xfrm>
              <a:custGeom>
                <a:avLst/>
                <a:gdLst/>
                <a:ahLst/>
                <a:cxnLst/>
                <a:rect l="l" t="t" r="r" b="b"/>
                <a:pathLst>
                  <a:path w="1166692" h="523726">
                    <a:moveTo>
                      <a:pt x="0" y="0"/>
                    </a:moveTo>
                    <a:lnTo>
                      <a:pt x="1166692" y="0"/>
                    </a:lnTo>
                    <a:lnTo>
                      <a:pt x="1166692" y="523726"/>
                    </a:lnTo>
                    <a:lnTo>
                      <a:pt x="0" y="523726"/>
                    </a:lnTo>
                    <a:close/>
                  </a:path>
                </a:pathLst>
              </a:custGeom>
              <a:solidFill>
                <a:srgbClr val="FFFFFF"/>
              </a:solidFill>
            </p:spPr>
            <p:txBody>
              <a:bodyPr/>
              <a:lstStyle/>
              <a:p>
                <a:endParaRPr lang="en-US"/>
              </a:p>
            </p:txBody>
          </p:sp>
          <p:sp>
            <p:nvSpPr>
              <p:cNvPr id="20" name="TextBox 20"/>
              <p:cNvSpPr txBox="1"/>
              <p:nvPr/>
            </p:nvSpPr>
            <p:spPr>
              <a:xfrm>
                <a:off x="0" y="0"/>
                <a:ext cx="1166692" cy="523726"/>
              </a:xfrm>
              <a:prstGeom prst="rect">
                <a:avLst/>
              </a:prstGeom>
            </p:spPr>
            <p:txBody>
              <a:bodyPr lIns="41385" tIns="41385" rIns="41385" bIns="41385" rtlCol="0" anchor="ctr"/>
              <a:lstStyle/>
              <a:p>
                <a:pPr algn="ctr">
                  <a:lnSpc>
                    <a:spcPts val="3120"/>
                  </a:lnSpc>
                </a:pPr>
                <a:endParaRPr/>
              </a:p>
            </p:txBody>
          </p:sp>
        </p:grpSp>
        <p:sp>
          <p:nvSpPr>
            <p:cNvPr id="21" name="Freeform 21"/>
            <p:cNvSpPr/>
            <p:nvPr/>
          </p:nvSpPr>
          <p:spPr>
            <a:xfrm>
              <a:off x="126194" y="1613145"/>
              <a:ext cx="4559372" cy="1923897"/>
            </a:xfrm>
            <a:custGeom>
              <a:avLst/>
              <a:gdLst/>
              <a:ahLst/>
              <a:cxnLst/>
              <a:rect l="l" t="t" r="r" b="b"/>
              <a:pathLst>
                <a:path w="4559372" h="1923897">
                  <a:moveTo>
                    <a:pt x="0" y="0"/>
                  </a:moveTo>
                  <a:lnTo>
                    <a:pt x="4559371" y="0"/>
                  </a:lnTo>
                  <a:lnTo>
                    <a:pt x="4559371" y="1923897"/>
                  </a:lnTo>
                  <a:lnTo>
                    <a:pt x="0" y="1923897"/>
                  </a:lnTo>
                  <a:lnTo>
                    <a:pt x="0" y="0"/>
                  </a:lnTo>
                  <a:close/>
                </a:path>
              </a:pathLst>
            </a:custGeom>
            <a:blipFill>
              <a:blip r:embed="rId6"/>
              <a:stretch>
                <a:fillRect/>
              </a:stretch>
            </a:blipFill>
          </p:spPr>
          <p:txBody>
            <a:bodyPr/>
            <a:lstStyle/>
            <a:p>
              <a:endParaRPr lang="en-US"/>
            </a:p>
          </p:txBody>
        </p:sp>
        <p:grpSp>
          <p:nvGrpSpPr>
            <p:cNvPr id="22" name="Group 22"/>
            <p:cNvGrpSpPr/>
            <p:nvPr/>
          </p:nvGrpSpPr>
          <p:grpSpPr>
            <a:xfrm>
              <a:off x="1087894" y="593868"/>
              <a:ext cx="2635971" cy="653661"/>
              <a:chOff x="0" y="0"/>
              <a:chExt cx="2798255" cy="693904"/>
            </a:xfrm>
          </p:grpSpPr>
          <p:sp>
            <p:nvSpPr>
              <p:cNvPr id="23" name="Freeform 23"/>
              <p:cNvSpPr/>
              <p:nvPr/>
            </p:nvSpPr>
            <p:spPr>
              <a:xfrm>
                <a:off x="0" y="0"/>
                <a:ext cx="2798255" cy="693904"/>
              </a:xfrm>
              <a:custGeom>
                <a:avLst/>
                <a:gdLst/>
                <a:ahLst/>
                <a:cxnLst/>
                <a:rect l="l" t="t" r="r" b="b"/>
                <a:pathLst>
                  <a:path w="2798255" h="693904">
                    <a:moveTo>
                      <a:pt x="0" y="0"/>
                    </a:moveTo>
                    <a:lnTo>
                      <a:pt x="2798255" y="0"/>
                    </a:lnTo>
                    <a:lnTo>
                      <a:pt x="2798255" y="693904"/>
                    </a:lnTo>
                    <a:lnTo>
                      <a:pt x="0" y="693904"/>
                    </a:lnTo>
                    <a:close/>
                  </a:path>
                </a:pathLst>
              </a:custGeom>
              <a:solidFill>
                <a:srgbClr val="000000">
                  <a:alpha val="0"/>
                </a:srgbClr>
              </a:solidFill>
            </p:spPr>
            <p:txBody>
              <a:bodyPr/>
              <a:lstStyle/>
              <a:p>
                <a:endParaRPr lang="en-US"/>
              </a:p>
            </p:txBody>
          </p:sp>
          <p:sp>
            <p:nvSpPr>
              <p:cNvPr id="24" name="TextBox 24"/>
              <p:cNvSpPr txBox="1"/>
              <p:nvPr/>
            </p:nvSpPr>
            <p:spPr>
              <a:xfrm>
                <a:off x="0" y="0"/>
                <a:ext cx="2798255" cy="693904"/>
              </a:xfrm>
              <a:prstGeom prst="rect">
                <a:avLst/>
              </a:prstGeom>
            </p:spPr>
            <p:txBody>
              <a:bodyPr lIns="0" tIns="0" rIns="0" bIns="0" rtlCol="0" anchor="t"/>
              <a:lstStyle/>
              <a:p>
                <a:pPr algn="l">
                  <a:lnSpc>
                    <a:spcPts val="3120"/>
                  </a:lnSpc>
                </a:pPr>
                <a:r>
                  <a:rPr lang="en-US" sz="2600">
                    <a:solidFill>
                      <a:srgbClr val="000000"/>
                    </a:solidFill>
                    <a:latin typeface="DM Sans"/>
                    <a:ea typeface="DM Sans"/>
                    <a:cs typeface="DM Sans"/>
                    <a:sym typeface="DM Sans"/>
                  </a:rPr>
                  <a:t>www.ispcc.ie</a:t>
                </a:r>
              </a:p>
            </p:txBody>
          </p:sp>
        </p:grpSp>
        <p:grpSp>
          <p:nvGrpSpPr>
            <p:cNvPr id="25" name="Group 25"/>
            <p:cNvGrpSpPr/>
            <p:nvPr/>
          </p:nvGrpSpPr>
          <p:grpSpPr>
            <a:xfrm>
              <a:off x="1611479" y="0"/>
              <a:ext cx="1588802" cy="732502"/>
              <a:chOff x="0" y="0"/>
              <a:chExt cx="1686617" cy="777599"/>
            </a:xfrm>
          </p:grpSpPr>
          <p:sp>
            <p:nvSpPr>
              <p:cNvPr id="26" name="Freeform 26"/>
              <p:cNvSpPr/>
              <p:nvPr/>
            </p:nvSpPr>
            <p:spPr>
              <a:xfrm>
                <a:off x="0" y="0"/>
                <a:ext cx="1686617" cy="777599"/>
              </a:xfrm>
              <a:custGeom>
                <a:avLst/>
                <a:gdLst/>
                <a:ahLst/>
                <a:cxnLst/>
                <a:rect l="l" t="t" r="r" b="b"/>
                <a:pathLst>
                  <a:path w="1686617" h="777599">
                    <a:moveTo>
                      <a:pt x="0" y="0"/>
                    </a:moveTo>
                    <a:lnTo>
                      <a:pt x="1686617" y="0"/>
                    </a:lnTo>
                    <a:lnTo>
                      <a:pt x="1686617" y="777599"/>
                    </a:lnTo>
                    <a:lnTo>
                      <a:pt x="0" y="777599"/>
                    </a:lnTo>
                    <a:close/>
                  </a:path>
                </a:pathLst>
              </a:custGeom>
              <a:solidFill>
                <a:srgbClr val="000000">
                  <a:alpha val="0"/>
                </a:srgbClr>
              </a:solidFill>
            </p:spPr>
            <p:txBody>
              <a:bodyPr/>
              <a:lstStyle/>
              <a:p>
                <a:endParaRPr lang="en-US"/>
              </a:p>
            </p:txBody>
          </p:sp>
          <p:sp>
            <p:nvSpPr>
              <p:cNvPr id="27" name="TextBox 27"/>
              <p:cNvSpPr txBox="1"/>
              <p:nvPr/>
            </p:nvSpPr>
            <p:spPr>
              <a:xfrm>
                <a:off x="0" y="0"/>
                <a:ext cx="1686617" cy="777599"/>
              </a:xfrm>
              <a:prstGeom prst="rect">
                <a:avLst/>
              </a:prstGeom>
            </p:spPr>
            <p:txBody>
              <a:bodyPr lIns="0" tIns="0" rIns="0" bIns="0" rtlCol="0" anchor="t"/>
              <a:lstStyle/>
              <a:p>
                <a:pPr algn="l">
                  <a:lnSpc>
                    <a:spcPts val="3480"/>
                  </a:lnSpc>
                </a:pPr>
                <a:r>
                  <a:rPr lang="en-US" sz="2900" b="1">
                    <a:solidFill>
                      <a:srgbClr val="000000"/>
                    </a:solidFill>
                    <a:latin typeface="DM Sans Bold"/>
                    <a:ea typeface="DM Sans Bold"/>
                    <a:cs typeface="DM Sans Bold"/>
                    <a:sym typeface="DM Sans Bold"/>
                  </a:rPr>
                  <a:t>ISPCC</a:t>
                </a:r>
              </a:p>
            </p:txBody>
          </p:sp>
        </p:grpSp>
      </p:grpSp>
      <p:grpSp>
        <p:nvGrpSpPr>
          <p:cNvPr id="28" name="Group 28"/>
          <p:cNvGrpSpPr/>
          <p:nvPr/>
        </p:nvGrpSpPr>
        <p:grpSpPr>
          <a:xfrm>
            <a:off x="13650481" y="3998681"/>
            <a:ext cx="3608819" cy="2796343"/>
            <a:chOff x="0" y="0"/>
            <a:chExt cx="4811759" cy="3728457"/>
          </a:xfrm>
        </p:grpSpPr>
        <p:grpSp>
          <p:nvGrpSpPr>
            <p:cNvPr id="29" name="Group 29"/>
            <p:cNvGrpSpPr/>
            <p:nvPr/>
          </p:nvGrpSpPr>
          <p:grpSpPr>
            <a:xfrm>
              <a:off x="0" y="0"/>
              <a:ext cx="4811759" cy="2159988"/>
              <a:chOff x="0" y="0"/>
              <a:chExt cx="1166692" cy="523726"/>
            </a:xfrm>
          </p:grpSpPr>
          <p:sp>
            <p:nvSpPr>
              <p:cNvPr id="30" name="Freeform 30"/>
              <p:cNvSpPr/>
              <p:nvPr/>
            </p:nvSpPr>
            <p:spPr>
              <a:xfrm>
                <a:off x="0" y="0"/>
                <a:ext cx="1166692" cy="523726"/>
              </a:xfrm>
              <a:custGeom>
                <a:avLst/>
                <a:gdLst/>
                <a:ahLst/>
                <a:cxnLst/>
                <a:rect l="l" t="t" r="r" b="b"/>
                <a:pathLst>
                  <a:path w="1166692" h="523726">
                    <a:moveTo>
                      <a:pt x="0" y="0"/>
                    </a:moveTo>
                    <a:lnTo>
                      <a:pt x="1166692" y="0"/>
                    </a:lnTo>
                    <a:lnTo>
                      <a:pt x="1166692" y="523726"/>
                    </a:lnTo>
                    <a:lnTo>
                      <a:pt x="0" y="523726"/>
                    </a:lnTo>
                    <a:close/>
                  </a:path>
                </a:pathLst>
              </a:custGeom>
              <a:solidFill>
                <a:srgbClr val="FFFFFF"/>
              </a:solidFill>
            </p:spPr>
            <p:txBody>
              <a:bodyPr/>
              <a:lstStyle/>
              <a:p>
                <a:endParaRPr lang="en-US"/>
              </a:p>
            </p:txBody>
          </p:sp>
          <p:sp>
            <p:nvSpPr>
              <p:cNvPr id="31" name="TextBox 31"/>
              <p:cNvSpPr txBox="1"/>
              <p:nvPr/>
            </p:nvSpPr>
            <p:spPr>
              <a:xfrm>
                <a:off x="0" y="0"/>
                <a:ext cx="1166692" cy="523726"/>
              </a:xfrm>
              <a:prstGeom prst="rect">
                <a:avLst/>
              </a:prstGeom>
            </p:spPr>
            <p:txBody>
              <a:bodyPr lIns="50800" tIns="50800" rIns="50800" bIns="50800" rtlCol="0" anchor="ctr"/>
              <a:lstStyle/>
              <a:p>
                <a:pPr algn="ctr">
                  <a:lnSpc>
                    <a:spcPts val="3120"/>
                  </a:lnSpc>
                </a:pPr>
                <a:endParaRPr/>
              </a:p>
            </p:txBody>
          </p:sp>
        </p:grpSp>
        <p:sp>
          <p:nvSpPr>
            <p:cNvPr id="32" name="Freeform 32"/>
            <p:cNvSpPr/>
            <p:nvPr/>
          </p:nvSpPr>
          <p:spPr>
            <a:xfrm>
              <a:off x="79199" y="512425"/>
              <a:ext cx="4653360" cy="1135138"/>
            </a:xfrm>
            <a:custGeom>
              <a:avLst/>
              <a:gdLst/>
              <a:ahLst/>
              <a:cxnLst/>
              <a:rect l="l" t="t" r="r" b="b"/>
              <a:pathLst>
                <a:path w="4653360" h="1135138">
                  <a:moveTo>
                    <a:pt x="0" y="0"/>
                  </a:moveTo>
                  <a:lnTo>
                    <a:pt x="4653361" y="0"/>
                  </a:lnTo>
                  <a:lnTo>
                    <a:pt x="4653361" y="1135138"/>
                  </a:lnTo>
                  <a:lnTo>
                    <a:pt x="0" y="1135138"/>
                  </a:lnTo>
                  <a:lnTo>
                    <a:pt x="0" y="0"/>
                  </a:lnTo>
                  <a:close/>
                </a:path>
              </a:pathLst>
            </a:custGeom>
            <a:blipFill>
              <a:blip r:embed="rId7"/>
              <a:stretch>
                <a:fillRect/>
              </a:stretch>
            </a:blipFill>
          </p:spPr>
          <p:txBody>
            <a:bodyPr/>
            <a:lstStyle/>
            <a:p>
              <a:endParaRPr lang="en-US"/>
            </a:p>
          </p:txBody>
        </p:sp>
        <p:grpSp>
          <p:nvGrpSpPr>
            <p:cNvPr id="33" name="Group 33"/>
            <p:cNvGrpSpPr/>
            <p:nvPr/>
          </p:nvGrpSpPr>
          <p:grpSpPr>
            <a:xfrm>
              <a:off x="922825" y="-974601"/>
              <a:ext cx="2966109" cy="653661"/>
              <a:chOff x="0" y="0"/>
              <a:chExt cx="3148718" cy="693904"/>
            </a:xfrm>
          </p:grpSpPr>
          <p:sp>
            <p:nvSpPr>
              <p:cNvPr id="34" name="Freeform 34"/>
              <p:cNvSpPr/>
              <p:nvPr/>
            </p:nvSpPr>
            <p:spPr>
              <a:xfrm>
                <a:off x="0" y="0"/>
                <a:ext cx="3148718" cy="693904"/>
              </a:xfrm>
              <a:custGeom>
                <a:avLst/>
                <a:gdLst/>
                <a:ahLst/>
                <a:cxnLst/>
                <a:rect l="l" t="t" r="r" b="b"/>
                <a:pathLst>
                  <a:path w="3148718" h="693904">
                    <a:moveTo>
                      <a:pt x="0" y="0"/>
                    </a:moveTo>
                    <a:lnTo>
                      <a:pt x="3148718" y="0"/>
                    </a:lnTo>
                    <a:lnTo>
                      <a:pt x="3148718" y="693904"/>
                    </a:lnTo>
                    <a:lnTo>
                      <a:pt x="0" y="693904"/>
                    </a:lnTo>
                    <a:close/>
                  </a:path>
                </a:pathLst>
              </a:custGeom>
              <a:solidFill>
                <a:srgbClr val="000000">
                  <a:alpha val="0"/>
                </a:srgbClr>
              </a:solidFill>
            </p:spPr>
            <p:txBody>
              <a:bodyPr/>
              <a:lstStyle/>
              <a:p>
                <a:endParaRPr lang="en-US"/>
              </a:p>
            </p:txBody>
          </p:sp>
          <p:sp>
            <p:nvSpPr>
              <p:cNvPr id="35" name="TextBox 35"/>
              <p:cNvSpPr txBox="1"/>
              <p:nvPr/>
            </p:nvSpPr>
            <p:spPr>
              <a:xfrm>
                <a:off x="0" y="0"/>
                <a:ext cx="3148718" cy="693904"/>
              </a:xfrm>
              <a:prstGeom prst="rect">
                <a:avLst/>
              </a:prstGeom>
            </p:spPr>
            <p:txBody>
              <a:bodyPr lIns="0" tIns="0" rIns="0" bIns="0" rtlCol="0" anchor="t"/>
              <a:lstStyle/>
              <a:p>
                <a:pPr algn="l">
                  <a:lnSpc>
                    <a:spcPts val="3120"/>
                  </a:lnSpc>
                </a:pPr>
                <a:r>
                  <a:rPr lang="en-US" sz="2600">
                    <a:solidFill>
                      <a:srgbClr val="000000"/>
                    </a:solidFill>
                    <a:latin typeface="DM Sans"/>
                    <a:ea typeface="DM Sans"/>
                    <a:cs typeface="DM Sans"/>
                    <a:sym typeface="DM Sans"/>
                  </a:rPr>
                  <a:t>www.hotline.ie</a:t>
                </a:r>
              </a:p>
            </p:txBody>
          </p:sp>
        </p:grpSp>
        <p:grpSp>
          <p:nvGrpSpPr>
            <p:cNvPr id="36" name="Group 36"/>
            <p:cNvGrpSpPr/>
            <p:nvPr/>
          </p:nvGrpSpPr>
          <p:grpSpPr>
            <a:xfrm>
              <a:off x="1281341" y="-1568469"/>
              <a:ext cx="2249078" cy="732502"/>
              <a:chOff x="0" y="0"/>
              <a:chExt cx="2387543" cy="777599"/>
            </a:xfrm>
          </p:grpSpPr>
          <p:sp>
            <p:nvSpPr>
              <p:cNvPr id="37" name="Freeform 37"/>
              <p:cNvSpPr/>
              <p:nvPr/>
            </p:nvSpPr>
            <p:spPr>
              <a:xfrm>
                <a:off x="0" y="0"/>
                <a:ext cx="2387543" cy="777599"/>
              </a:xfrm>
              <a:custGeom>
                <a:avLst/>
                <a:gdLst/>
                <a:ahLst/>
                <a:cxnLst/>
                <a:rect l="l" t="t" r="r" b="b"/>
                <a:pathLst>
                  <a:path w="2387543" h="777599">
                    <a:moveTo>
                      <a:pt x="0" y="0"/>
                    </a:moveTo>
                    <a:lnTo>
                      <a:pt x="2387543" y="0"/>
                    </a:lnTo>
                    <a:lnTo>
                      <a:pt x="2387543" y="777599"/>
                    </a:lnTo>
                    <a:lnTo>
                      <a:pt x="0" y="777599"/>
                    </a:lnTo>
                    <a:close/>
                  </a:path>
                </a:pathLst>
              </a:custGeom>
              <a:solidFill>
                <a:srgbClr val="000000">
                  <a:alpha val="0"/>
                </a:srgbClr>
              </a:solidFill>
            </p:spPr>
            <p:txBody>
              <a:bodyPr/>
              <a:lstStyle/>
              <a:p>
                <a:endParaRPr lang="en-US"/>
              </a:p>
            </p:txBody>
          </p:sp>
          <p:sp>
            <p:nvSpPr>
              <p:cNvPr id="38" name="TextBox 38"/>
              <p:cNvSpPr txBox="1"/>
              <p:nvPr/>
            </p:nvSpPr>
            <p:spPr>
              <a:xfrm>
                <a:off x="0" y="0"/>
                <a:ext cx="2387543" cy="777599"/>
              </a:xfrm>
              <a:prstGeom prst="rect">
                <a:avLst/>
              </a:prstGeom>
            </p:spPr>
            <p:txBody>
              <a:bodyPr lIns="0" tIns="0" rIns="0" bIns="0" rtlCol="0" anchor="t"/>
              <a:lstStyle/>
              <a:p>
                <a:pPr algn="l">
                  <a:lnSpc>
                    <a:spcPts val="3480"/>
                  </a:lnSpc>
                </a:pPr>
                <a:r>
                  <a:rPr lang="en-US" sz="2900" b="1">
                    <a:solidFill>
                      <a:srgbClr val="000000"/>
                    </a:solidFill>
                    <a:latin typeface="DM Sans Bold"/>
                    <a:ea typeface="DM Sans Bold"/>
                    <a:cs typeface="DM Sans Bold"/>
                    <a:sym typeface="DM Sans Bold"/>
                  </a:rPr>
                  <a:t>Hotline.ie</a:t>
                </a:r>
              </a:p>
            </p:txBody>
          </p:sp>
        </p:grpSp>
      </p:grpSp>
      <p:grpSp>
        <p:nvGrpSpPr>
          <p:cNvPr id="39" name="Group 39"/>
          <p:cNvGrpSpPr/>
          <p:nvPr/>
        </p:nvGrpSpPr>
        <p:grpSpPr>
          <a:xfrm>
            <a:off x="6793155" y="6595561"/>
            <a:ext cx="4432514" cy="946626"/>
            <a:chOff x="0" y="0"/>
            <a:chExt cx="5910018" cy="1262168"/>
          </a:xfrm>
        </p:grpSpPr>
        <p:sp>
          <p:nvSpPr>
            <p:cNvPr id="40" name="Freeform 40"/>
            <p:cNvSpPr/>
            <p:nvPr/>
          </p:nvSpPr>
          <p:spPr>
            <a:xfrm>
              <a:off x="0" y="0"/>
              <a:ext cx="5910019" cy="1262168"/>
            </a:xfrm>
            <a:custGeom>
              <a:avLst/>
              <a:gdLst/>
              <a:ahLst/>
              <a:cxnLst/>
              <a:rect l="l" t="t" r="r" b="b"/>
              <a:pathLst>
                <a:path w="5910019" h="1262168">
                  <a:moveTo>
                    <a:pt x="0" y="0"/>
                  </a:moveTo>
                  <a:lnTo>
                    <a:pt x="5910019" y="0"/>
                  </a:lnTo>
                  <a:lnTo>
                    <a:pt x="5910019" y="1262168"/>
                  </a:lnTo>
                  <a:lnTo>
                    <a:pt x="0" y="1262168"/>
                  </a:lnTo>
                  <a:close/>
                </a:path>
              </a:pathLst>
            </a:custGeom>
            <a:solidFill>
              <a:srgbClr val="000000">
                <a:alpha val="0"/>
              </a:srgbClr>
            </a:solidFill>
          </p:spPr>
          <p:txBody>
            <a:bodyPr/>
            <a:lstStyle/>
            <a:p>
              <a:endParaRPr lang="en-US"/>
            </a:p>
          </p:txBody>
        </p:sp>
        <p:sp>
          <p:nvSpPr>
            <p:cNvPr id="41" name="TextBox 41"/>
            <p:cNvSpPr txBox="1"/>
            <p:nvPr/>
          </p:nvSpPr>
          <p:spPr>
            <a:xfrm>
              <a:off x="0" y="0"/>
              <a:ext cx="5910018" cy="1262168"/>
            </a:xfrm>
            <a:prstGeom prst="rect">
              <a:avLst/>
            </a:prstGeom>
          </p:spPr>
          <p:txBody>
            <a:bodyPr lIns="0" tIns="0" rIns="0" bIns="0" rtlCol="0" anchor="t"/>
            <a:lstStyle/>
            <a:p>
              <a:pPr algn="l">
                <a:lnSpc>
                  <a:spcPts val="5280"/>
                </a:lnSpc>
              </a:pPr>
              <a:r>
                <a:rPr lang="en-US" sz="4400">
                  <a:solidFill>
                    <a:srgbClr val="43C466"/>
                  </a:solidFill>
                  <a:latin typeface="Bobby Jones"/>
                  <a:ea typeface="Bobby Jones"/>
                  <a:cs typeface="Bobby Jones"/>
                  <a:sym typeface="Bobby Jones"/>
                </a:rPr>
                <a:t>Coimisiún na Meán</a:t>
              </a:r>
            </a:p>
          </p:txBody>
        </p:sp>
      </p:grpSp>
      <p:grpSp>
        <p:nvGrpSpPr>
          <p:cNvPr id="42" name="Group 42"/>
          <p:cNvGrpSpPr/>
          <p:nvPr/>
        </p:nvGrpSpPr>
        <p:grpSpPr>
          <a:xfrm>
            <a:off x="7205003" y="7390995"/>
            <a:ext cx="3608819" cy="2582004"/>
            <a:chOff x="0" y="0"/>
            <a:chExt cx="4811759" cy="3442672"/>
          </a:xfrm>
        </p:grpSpPr>
        <p:sp>
          <p:nvSpPr>
            <p:cNvPr id="43" name="Freeform 43"/>
            <p:cNvSpPr/>
            <p:nvPr/>
          </p:nvSpPr>
          <p:spPr>
            <a:xfrm>
              <a:off x="23124" y="1282684"/>
              <a:ext cx="4765510" cy="2159988"/>
            </a:xfrm>
            <a:custGeom>
              <a:avLst/>
              <a:gdLst/>
              <a:ahLst/>
              <a:cxnLst/>
              <a:rect l="l" t="t" r="r" b="b"/>
              <a:pathLst>
                <a:path w="4765510" h="2159988">
                  <a:moveTo>
                    <a:pt x="0" y="0"/>
                  </a:moveTo>
                  <a:lnTo>
                    <a:pt x="4765511" y="0"/>
                  </a:lnTo>
                  <a:lnTo>
                    <a:pt x="4765511" y="2159988"/>
                  </a:lnTo>
                  <a:lnTo>
                    <a:pt x="0" y="2159988"/>
                  </a:lnTo>
                  <a:lnTo>
                    <a:pt x="0" y="0"/>
                  </a:lnTo>
                  <a:close/>
                </a:path>
              </a:pathLst>
            </a:custGeom>
            <a:blipFill>
              <a:blip r:embed="rId8"/>
              <a:stretch>
                <a:fillRect t="-34545" b="-30924"/>
              </a:stretch>
            </a:blipFill>
          </p:spPr>
          <p:txBody>
            <a:bodyPr/>
            <a:lstStyle/>
            <a:p>
              <a:endParaRPr lang="en-US"/>
            </a:p>
          </p:txBody>
        </p:sp>
        <p:grpSp>
          <p:nvGrpSpPr>
            <p:cNvPr id="44" name="Group 44"/>
            <p:cNvGrpSpPr/>
            <p:nvPr/>
          </p:nvGrpSpPr>
          <p:grpSpPr>
            <a:xfrm>
              <a:off x="1005360" y="609971"/>
              <a:ext cx="2801040" cy="653661"/>
              <a:chOff x="0" y="0"/>
              <a:chExt cx="2973486" cy="693904"/>
            </a:xfrm>
          </p:grpSpPr>
          <p:sp>
            <p:nvSpPr>
              <p:cNvPr id="45" name="Freeform 45"/>
              <p:cNvSpPr/>
              <p:nvPr/>
            </p:nvSpPr>
            <p:spPr>
              <a:xfrm>
                <a:off x="0" y="0"/>
                <a:ext cx="2973487" cy="693904"/>
              </a:xfrm>
              <a:custGeom>
                <a:avLst/>
                <a:gdLst/>
                <a:ahLst/>
                <a:cxnLst/>
                <a:rect l="l" t="t" r="r" b="b"/>
                <a:pathLst>
                  <a:path w="2973487" h="693904">
                    <a:moveTo>
                      <a:pt x="0" y="0"/>
                    </a:moveTo>
                    <a:lnTo>
                      <a:pt x="2973487" y="0"/>
                    </a:lnTo>
                    <a:lnTo>
                      <a:pt x="2973487" y="693904"/>
                    </a:lnTo>
                    <a:lnTo>
                      <a:pt x="0" y="693904"/>
                    </a:lnTo>
                    <a:close/>
                  </a:path>
                </a:pathLst>
              </a:custGeom>
              <a:solidFill>
                <a:srgbClr val="000000">
                  <a:alpha val="0"/>
                </a:srgbClr>
              </a:solidFill>
            </p:spPr>
            <p:txBody>
              <a:bodyPr/>
              <a:lstStyle/>
              <a:p>
                <a:endParaRPr lang="en-US"/>
              </a:p>
            </p:txBody>
          </p:sp>
          <p:sp>
            <p:nvSpPr>
              <p:cNvPr id="46" name="TextBox 46"/>
              <p:cNvSpPr txBox="1"/>
              <p:nvPr/>
            </p:nvSpPr>
            <p:spPr>
              <a:xfrm>
                <a:off x="0" y="0"/>
                <a:ext cx="2973486" cy="693904"/>
              </a:xfrm>
              <a:prstGeom prst="rect">
                <a:avLst/>
              </a:prstGeom>
            </p:spPr>
            <p:txBody>
              <a:bodyPr lIns="0" tIns="0" rIns="0" bIns="0" rtlCol="0" anchor="t"/>
              <a:lstStyle/>
              <a:p>
                <a:pPr algn="l">
                  <a:lnSpc>
                    <a:spcPts val="3120"/>
                  </a:lnSpc>
                </a:pPr>
                <a:r>
                  <a:rPr lang="en-US" sz="2600">
                    <a:solidFill>
                      <a:srgbClr val="000000"/>
                    </a:solidFill>
                    <a:latin typeface="DM Sans"/>
                    <a:ea typeface="DM Sans"/>
                    <a:cs typeface="DM Sans"/>
                    <a:sym typeface="DM Sans"/>
                  </a:rPr>
                  <a:t>www.cnam.ie</a:t>
                </a:r>
              </a:p>
            </p:txBody>
          </p:sp>
        </p:grpSp>
        <p:grpSp>
          <p:nvGrpSpPr>
            <p:cNvPr id="47" name="Group 47"/>
            <p:cNvGrpSpPr/>
            <p:nvPr/>
          </p:nvGrpSpPr>
          <p:grpSpPr>
            <a:xfrm>
              <a:off x="0" y="0"/>
              <a:ext cx="4811759" cy="820908"/>
              <a:chOff x="0" y="0"/>
              <a:chExt cx="5107996" cy="871448"/>
            </a:xfrm>
          </p:grpSpPr>
          <p:sp>
            <p:nvSpPr>
              <p:cNvPr id="48" name="Freeform 48"/>
              <p:cNvSpPr/>
              <p:nvPr/>
            </p:nvSpPr>
            <p:spPr>
              <a:xfrm>
                <a:off x="0" y="0"/>
                <a:ext cx="5107996" cy="871448"/>
              </a:xfrm>
              <a:custGeom>
                <a:avLst/>
                <a:gdLst/>
                <a:ahLst/>
                <a:cxnLst/>
                <a:rect l="l" t="t" r="r" b="b"/>
                <a:pathLst>
                  <a:path w="5107996" h="871448">
                    <a:moveTo>
                      <a:pt x="0" y="0"/>
                    </a:moveTo>
                    <a:lnTo>
                      <a:pt x="5107996" y="0"/>
                    </a:lnTo>
                    <a:lnTo>
                      <a:pt x="5107996" y="871448"/>
                    </a:lnTo>
                    <a:lnTo>
                      <a:pt x="0" y="871448"/>
                    </a:lnTo>
                    <a:close/>
                  </a:path>
                </a:pathLst>
              </a:custGeom>
              <a:solidFill>
                <a:srgbClr val="000000">
                  <a:alpha val="0"/>
                </a:srgbClr>
              </a:solidFill>
            </p:spPr>
            <p:txBody>
              <a:bodyPr/>
              <a:lstStyle/>
              <a:p>
                <a:endParaRPr lang="en-US"/>
              </a:p>
            </p:txBody>
          </p:sp>
          <p:sp>
            <p:nvSpPr>
              <p:cNvPr id="49" name="TextBox 49"/>
              <p:cNvSpPr txBox="1"/>
              <p:nvPr/>
            </p:nvSpPr>
            <p:spPr>
              <a:xfrm>
                <a:off x="0" y="0"/>
                <a:ext cx="5107996" cy="871448"/>
              </a:xfrm>
              <a:prstGeom prst="rect">
                <a:avLst/>
              </a:prstGeom>
            </p:spPr>
            <p:txBody>
              <a:bodyPr lIns="0" tIns="0" rIns="0" bIns="0" rtlCol="0" anchor="t"/>
              <a:lstStyle/>
              <a:p>
                <a:pPr algn="l">
                  <a:lnSpc>
                    <a:spcPts val="3480"/>
                  </a:lnSpc>
                </a:pPr>
                <a:r>
                  <a:rPr lang="en-US" sz="2900" b="1">
                    <a:solidFill>
                      <a:srgbClr val="000000"/>
                    </a:solidFill>
                    <a:latin typeface="DM Sans Bold"/>
                    <a:ea typeface="DM Sans Bold"/>
                    <a:cs typeface="DM Sans Bold"/>
                    <a:sym typeface="DM Sans Bold"/>
                  </a:rPr>
                  <a:t>Coimisiún na Meán</a:t>
                </a:r>
              </a:p>
            </p:txBody>
          </p:sp>
        </p:grpSp>
      </p:grpSp>
      <p:sp>
        <p:nvSpPr>
          <p:cNvPr id="50" name="Freeform 50"/>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784510"/>
            <a:ext cx="9722785" cy="1477706"/>
            <a:chOff x="0" y="0"/>
            <a:chExt cx="12963714" cy="1970274"/>
          </a:xfrm>
        </p:grpSpPr>
        <p:sp>
          <p:nvSpPr>
            <p:cNvPr id="3" name="Freeform 3"/>
            <p:cNvSpPr/>
            <p:nvPr/>
          </p:nvSpPr>
          <p:spPr>
            <a:xfrm>
              <a:off x="0" y="0"/>
              <a:ext cx="12963714" cy="1970274"/>
            </a:xfrm>
            <a:custGeom>
              <a:avLst/>
              <a:gdLst/>
              <a:ahLst/>
              <a:cxnLst/>
              <a:rect l="l" t="t" r="r" b="b"/>
              <a:pathLst>
                <a:path w="12963714" h="1970274">
                  <a:moveTo>
                    <a:pt x="0" y="0"/>
                  </a:moveTo>
                  <a:lnTo>
                    <a:pt x="12963714" y="0"/>
                  </a:lnTo>
                  <a:lnTo>
                    <a:pt x="12963714" y="1970274"/>
                  </a:lnTo>
                  <a:lnTo>
                    <a:pt x="0" y="1970274"/>
                  </a:lnTo>
                  <a:close/>
                </a:path>
              </a:pathLst>
            </a:custGeom>
            <a:solidFill>
              <a:srgbClr val="000000">
                <a:alpha val="0"/>
              </a:srgbClr>
            </a:solidFill>
          </p:spPr>
          <p:txBody>
            <a:bodyPr/>
            <a:lstStyle/>
            <a:p>
              <a:endParaRPr lang="en-US"/>
            </a:p>
          </p:txBody>
        </p:sp>
        <p:sp>
          <p:nvSpPr>
            <p:cNvPr id="4" name="TextBox 4"/>
            <p:cNvSpPr txBox="1"/>
            <p:nvPr/>
          </p:nvSpPr>
          <p:spPr>
            <a:xfrm>
              <a:off x="0" y="-66675"/>
              <a:ext cx="12963714" cy="2036949"/>
            </a:xfrm>
            <a:prstGeom prst="rect">
              <a:avLst/>
            </a:prstGeom>
          </p:spPr>
          <p:txBody>
            <a:bodyPr lIns="0" tIns="0" rIns="0" bIns="0" rtlCol="0" anchor="ctr"/>
            <a:lstStyle/>
            <a:p>
              <a:pPr algn="l">
                <a:lnSpc>
                  <a:spcPts val="5075"/>
                </a:lnSpc>
              </a:pPr>
              <a:r>
                <a:rPr lang="en-US" sz="3599" b="1">
                  <a:solidFill>
                    <a:srgbClr val="000000"/>
                  </a:solidFill>
                  <a:latin typeface="DM Sans Bold"/>
                  <a:ea typeface="DM Sans Bold"/>
                  <a:cs typeface="DM Sans Bold"/>
                  <a:sym typeface="DM Sans Bold"/>
                </a:rPr>
                <a:t>Think back over some of the issues we have spoken about today:</a:t>
              </a:r>
            </a:p>
          </p:txBody>
        </p:sp>
      </p:grpSp>
      <p:grpSp>
        <p:nvGrpSpPr>
          <p:cNvPr id="5" name="Group 5"/>
          <p:cNvGrpSpPr/>
          <p:nvPr/>
        </p:nvGrpSpPr>
        <p:grpSpPr>
          <a:xfrm>
            <a:off x="15169114" y="321792"/>
            <a:ext cx="2402892" cy="703884"/>
            <a:chOff x="0" y="0"/>
            <a:chExt cx="3203856" cy="938512"/>
          </a:xfrm>
        </p:grpSpPr>
        <p:sp>
          <p:nvSpPr>
            <p:cNvPr id="6" name="Freeform 6"/>
            <p:cNvSpPr/>
            <p:nvPr/>
          </p:nvSpPr>
          <p:spPr>
            <a:xfrm>
              <a:off x="0" y="0"/>
              <a:ext cx="3203856" cy="938512"/>
            </a:xfrm>
            <a:custGeom>
              <a:avLst/>
              <a:gdLst/>
              <a:ahLst/>
              <a:cxnLst/>
              <a:rect l="l" t="t" r="r" b="b"/>
              <a:pathLst>
                <a:path w="3203856" h="938512">
                  <a:moveTo>
                    <a:pt x="0" y="0"/>
                  </a:moveTo>
                  <a:lnTo>
                    <a:pt x="3203856" y="0"/>
                  </a:lnTo>
                  <a:lnTo>
                    <a:pt x="3203856" y="938512"/>
                  </a:lnTo>
                  <a:lnTo>
                    <a:pt x="0" y="938512"/>
                  </a:lnTo>
                  <a:close/>
                </a:path>
              </a:pathLst>
            </a:custGeom>
            <a:solidFill>
              <a:srgbClr val="000000">
                <a:alpha val="0"/>
              </a:srgbClr>
            </a:solidFill>
          </p:spPr>
          <p:txBody>
            <a:bodyPr/>
            <a:lstStyle/>
            <a:p>
              <a:endParaRPr lang="en-US"/>
            </a:p>
          </p:txBody>
        </p:sp>
        <p:sp>
          <p:nvSpPr>
            <p:cNvPr id="7" name="TextBox 7"/>
            <p:cNvSpPr txBox="1"/>
            <p:nvPr/>
          </p:nvSpPr>
          <p:spPr>
            <a:xfrm>
              <a:off x="0" y="0"/>
              <a:ext cx="3203856"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ACTIVITY: </a:t>
              </a:r>
            </a:p>
          </p:txBody>
        </p:sp>
      </p:grpSp>
      <p:sp>
        <p:nvSpPr>
          <p:cNvPr id="8" name="Freeform 8"/>
          <p:cNvSpPr/>
          <p:nvPr/>
        </p:nvSpPr>
        <p:spPr>
          <a:xfrm rot="-426989">
            <a:off x="15975393" y="1869797"/>
            <a:ext cx="1396269" cy="312257"/>
          </a:xfrm>
          <a:custGeom>
            <a:avLst/>
            <a:gdLst/>
            <a:ahLst/>
            <a:cxnLst/>
            <a:rect l="l" t="t" r="r" b="b"/>
            <a:pathLst>
              <a:path w="1396269" h="312257">
                <a:moveTo>
                  <a:pt x="0" y="0"/>
                </a:moveTo>
                <a:lnTo>
                  <a:pt x="1396269" y="0"/>
                </a:lnTo>
                <a:lnTo>
                  <a:pt x="1396269" y="312257"/>
                </a:lnTo>
                <a:lnTo>
                  <a:pt x="0" y="312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4350853" y="1159027"/>
            <a:ext cx="3221153" cy="625483"/>
          </a:xfrm>
          <a:prstGeom prst="rect">
            <a:avLst/>
          </a:prstGeom>
        </p:spPr>
        <p:txBody>
          <a:bodyPr lIns="0" tIns="0" rIns="0" bIns="0" rtlCol="0" anchor="t">
            <a:spAutoFit/>
          </a:bodyPr>
          <a:lstStyle/>
          <a:p>
            <a:pPr marL="0" lvl="0" indent="0" algn="l">
              <a:lnSpc>
                <a:spcPts val="4450"/>
              </a:lnSpc>
              <a:spcBef>
                <a:spcPct val="0"/>
              </a:spcBef>
            </a:pPr>
            <a:r>
              <a:rPr lang="en-US" sz="5000">
                <a:solidFill>
                  <a:srgbClr val="00B0F0"/>
                </a:solidFill>
                <a:latin typeface="Bobby Jones"/>
                <a:ea typeface="Bobby Jones"/>
                <a:cs typeface="Bobby Jones"/>
                <a:sym typeface="Bobby Jones"/>
              </a:rPr>
              <a:t>reflection</a:t>
            </a:r>
          </a:p>
        </p:txBody>
      </p:sp>
      <p:grpSp>
        <p:nvGrpSpPr>
          <p:cNvPr id="10" name="Group 10"/>
          <p:cNvGrpSpPr/>
          <p:nvPr/>
        </p:nvGrpSpPr>
        <p:grpSpPr>
          <a:xfrm>
            <a:off x="1028700" y="3262215"/>
            <a:ext cx="9722785" cy="4459412"/>
            <a:chOff x="0" y="0"/>
            <a:chExt cx="12963714" cy="5945883"/>
          </a:xfrm>
        </p:grpSpPr>
        <p:sp>
          <p:nvSpPr>
            <p:cNvPr id="11" name="Freeform 11"/>
            <p:cNvSpPr/>
            <p:nvPr/>
          </p:nvSpPr>
          <p:spPr>
            <a:xfrm>
              <a:off x="0" y="0"/>
              <a:ext cx="12963714" cy="5945884"/>
            </a:xfrm>
            <a:custGeom>
              <a:avLst/>
              <a:gdLst/>
              <a:ahLst/>
              <a:cxnLst/>
              <a:rect l="l" t="t" r="r" b="b"/>
              <a:pathLst>
                <a:path w="12963714" h="5945884">
                  <a:moveTo>
                    <a:pt x="0" y="0"/>
                  </a:moveTo>
                  <a:lnTo>
                    <a:pt x="12963714" y="0"/>
                  </a:lnTo>
                  <a:lnTo>
                    <a:pt x="12963714" y="5945884"/>
                  </a:lnTo>
                  <a:lnTo>
                    <a:pt x="0" y="5945884"/>
                  </a:lnTo>
                  <a:close/>
                </a:path>
              </a:pathLst>
            </a:custGeom>
            <a:solidFill>
              <a:srgbClr val="000000">
                <a:alpha val="0"/>
              </a:srgbClr>
            </a:solidFill>
          </p:spPr>
          <p:txBody>
            <a:bodyPr/>
            <a:lstStyle/>
            <a:p>
              <a:endParaRPr lang="en-US"/>
            </a:p>
          </p:txBody>
        </p:sp>
        <p:sp>
          <p:nvSpPr>
            <p:cNvPr id="12" name="TextBox 12"/>
            <p:cNvSpPr txBox="1"/>
            <p:nvPr/>
          </p:nvSpPr>
          <p:spPr>
            <a:xfrm>
              <a:off x="0" y="-142875"/>
              <a:ext cx="12963714" cy="6088758"/>
            </a:xfrm>
            <a:prstGeom prst="rect">
              <a:avLst/>
            </a:prstGeom>
          </p:spPr>
          <p:txBody>
            <a:bodyPr lIns="0" tIns="0" rIns="0" bIns="0" rtlCol="0" anchor="ctr"/>
            <a:lstStyle/>
            <a:p>
              <a:pPr marL="579120" lvl="1" indent="-289560" algn="l">
                <a:lnSpc>
                  <a:spcPts val="4320"/>
                </a:lnSpc>
                <a:buAutoNum type="arabicPeriod"/>
              </a:pPr>
              <a:r>
                <a:rPr lang="en-US" sz="2400">
                  <a:solidFill>
                    <a:srgbClr val="000000"/>
                  </a:solidFill>
                  <a:latin typeface="DM Sans"/>
                  <a:ea typeface="DM Sans"/>
                  <a:cs typeface="DM Sans"/>
                  <a:sym typeface="DM Sans"/>
                </a:rPr>
                <a:t>Managing screen time</a:t>
              </a:r>
            </a:p>
            <a:p>
              <a:pPr marL="579120" lvl="1" indent="-289560" algn="l">
                <a:lnSpc>
                  <a:spcPts val="4320"/>
                </a:lnSpc>
                <a:buAutoNum type="arabicPeriod"/>
              </a:pPr>
              <a:r>
                <a:rPr lang="en-US" sz="2400">
                  <a:solidFill>
                    <a:srgbClr val="000000"/>
                  </a:solidFill>
                  <a:latin typeface="DM Sans"/>
                  <a:ea typeface="DM Sans"/>
                  <a:cs typeface="DM Sans"/>
                  <a:sym typeface="DM Sans"/>
                </a:rPr>
                <a:t>Dealing with conflict</a:t>
              </a:r>
            </a:p>
            <a:p>
              <a:pPr marL="579120" lvl="1" indent="-289560" algn="l">
                <a:lnSpc>
                  <a:spcPts val="4320"/>
                </a:lnSpc>
                <a:buAutoNum type="arabicPeriod"/>
              </a:pPr>
              <a:r>
                <a:rPr lang="en-US" sz="2400">
                  <a:solidFill>
                    <a:srgbClr val="000000"/>
                  </a:solidFill>
                  <a:latin typeface="DM Sans"/>
                  <a:ea typeface="DM Sans"/>
                  <a:cs typeface="DM Sans"/>
                  <a:sym typeface="DM Sans"/>
                </a:rPr>
                <a:t>Talking to your child about what they do online</a:t>
              </a:r>
            </a:p>
            <a:p>
              <a:pPr marL="579120" lvl="1" indent="-289560" algn="l">
                <a:lnSpc>
                  <a:spcPts val="4320"/>
                </a:lnSpc>
                <a:buAutoNum type="arabicPeriod"/>
              </a:pPr>
              <a:r>
                <a:rPr lang="en-US" sz="2400">
                  <a:solidFill>
                    <a:srgbClr val="000000"/>
                  </a:solidFill>
                  <a:latin typeface="DM Sans"/>
                  <a:ea typeface="DM Sans"/>
                  <a:cs typeface="DM Sans"/>
                  <a:sym typeface="DM Sans"/>
                </a:rPr>
                <a:t>Social Media </a:t>
              </a:r>
            </a:p>
            <a:p>
              <a:pPr marL="579120" lvl="1" indent="-289560" algn="l">
                <a:lnSpc>
                  <a:spcPts val="4320"/>
                </a:lnSpc>
                <a:buAutoNum type="arabicPeriod"/>
              </a:pPr>
              <a:r>
                <a:rPr lang="en-US" sz="2400">
                  <a:solidFill>
                    <a:srgbClr val="000000"/>
                  </a:solidFill>
                  <a:latin typeface="DM Sans"/>
                  <a:ea typeface="DM Sans"/>
                  <a:cs typeface="DM Sans"/>
                  <a:sym typeface="DM Sans"/>
                </a:rPr>
                <a:t>Image-sharing</a:t>
              </a:r>
            </a:p>
            <a:p>
              <a:pPr marL="579120" lvl="1" indent="-289560" algn="l">
                <a:lnSpc>
                  <a:spcPts val="4320"/>
                </a:lnSpc>
                <a:buAutoNum type="arabicPeriod"/>
              </a:pPr>
              <a:r>
                <a:rPr lang="en-US" sz="2400">
                  <a:solidFill>
                    <a:srgbClr val="000000"/>
                  </a:solidFill>
                  <a:latin typeface="DM Sans"/>
                  <a:ea typeface="DM Sans"/>
                  <a:cs typeface="DM Sans"/>
                  <a:sym typeface="DM Sans"/>
                </a:rPr>
                <a:t>Digital Footprint </a:t>
              </a:r>
            </a:p>
            <a:p>
              <a:pPr marL="579120" lvl="1" indent="-289560" algn="l">
                <a:lnSpc>
                  <a:spcPts val="4320"/>
                </a:lnSpc>
                <a:buAutoNum type="arabicPeriod"/>
              </a:pPr>
              <a:r>
                <a:rPr lang="en-US" sz="2400">
                  <a:solidFill>
                    <a:srgbClr val="000000"/>
                  </a:solidFill>
                  <a:latin typeface="DM Sans"/>
                  <a:ea typeface="DM Sans"/>
                  <a:cs typeface="DM Sans"/>
                  <a:sym typeface="DM Sans"/>
                </a:rPr>
                <a:t>Responding to cyberbullying</a:t>
              </a:r>
            </a:p>
            <a:p>
              <a:pPr marL="579120" lvl="1" indent="-289560" algn="l">
                <a:lnSpc>
                  <a:spcPts val="4320"/>
                </a:lnSpc>
                <a:buAutoNum type="arabicPeriod"/>
              </a:pPr>
              <a:r>
                <a:rPr lang="en-US" sz="2400">
                  <a:solidFill>
                    <a:srgbClr val="000000"/>
                  </a:solidFill>
                  <a:latin typeface="DM Sans"/>
                  <a:ea typeface="DM Sans"/>
                  <a:cs typeface="DM Sans"/>
                  <a:sym typeface="DM Sans"/>
                </a:rPr>
                <a:t>Teaching your child how to protect themselves online </a:t>
              </a:r>
            </a:p>
          </p:txBody>
        </p:sp>
      </p:grpSp>
      <p:grpSp>
        <p:nvGrpSpPr>
          <p:cNvPr id="13" name="Group 13"/>
          <p:cNvGrpSpPr/>
          <p:nvPr/>
        </p:nvGrpSpPr>
        <p:grpSpPr>
          <a:xfrm>
            <a:off x="1370510" y="8467878"/>
            <a:ext cx="372514" cy="637527"/>
            <a:chOff x="0" y="0"/>
            <a:chExt cx="667649" cy="1142624"/>
          </a:xfrm>
        </p:grpSpPr>
        <p:sp>
          <p:nvSpPr>
            <p:cNvPr id="14" name="Freeform 14"/>
            <p:cNvSpPr/>
            <p:nvPr/>
          </p:nvSpPr>
          <p:spPr>
            <a:xfrm>
              <a:off x="0" y="0"/>
              <a:ext cx="667649" cy="1142624"/>
            </a:xfrm>
            <a:custGeom>
              <a:avLst/>
              <a:gdLst/>
              <a:ahLst/>
              <a:cxnLst/>
              <a:rect l="l" t="t" r="r" b="b"/>
              <a:pathLst>
                <a:path w="667649" h="1142624">
                  <a:moveTo>
                    <a:pt x="0" y="0"/>
                  </a:moveTo>
                  <a:lnTo>
                    <a:pt x="667649" y="0"/>
                  </a:lnTo>
                  <a:lnTo>
                    <a:pt x="667649" y="1142624"/>
                  </a:lnTo>
                  <a:lnTo>
                    <a:pt x="0" y="1142624"/>
                  </a:lnTo>
                  <a:close/>
                </a:path>
              </a:pathLst>
            </a:custGeom>
            <a:solidFill>
              <a:srgbClr val="000000">
                <a:alpha val="0"/>
              </a:srgbClr>
            </a:solidFill>
          </p:spPr>
          <p:txBody>
            <a:bodyPr/>
            <a:lstStyle/>
            <a:p>
              <a:endParaRPr lang="en-US"/>
            </a:p>
          </p:txBody>
        </p:sp>
        <p:sp>
          <p:nvSpPr>
            <p:cNvPr id="15" name="TextBox 15"/>
            <p:cNvSpPr txBox="1"/>
            <p:nvPr/>
          </p:nvSpPr>
          <p:spPr>
            <a:xfrm>
              <a:off x="0" y="-123825"/>
              <a:ext cx="667649" cy="1266449"/>
            </a:xfrm>
            <a:prstGeom prst="rect">
              <a:avLst/>
            </a:prstGeom>
          </p:spPr>
          <p:txBody>
            <a:bodyPr lIns="0" tIns="0" rIns="0" bIns="0" rtlCol="0" anchor="t"/>
            <a:lstStyle/>
            <a:p>
              <a:pPr algn="l">
                <a:lnSpc>
                  <a:spcPts val="5851"/>
                </a:lnSpc>
              </a:pPr>
              <a:endParaRPr/>
            </a:p>
          </p:txBody>
        </p:sp>
      </p:grpSp>
      <p:grpSp>
        <p:nvGrpSpPr>
          <p:cNvPr id="16" name="Group 16"/>
          <p:cNvGrpSpPr/>
          <p:nvPr/>
        </p:nvGrpSpPr>
        <p:grpSpPr>
          <a:xfrm>
            <a:off x="769363" y="8387577"/>
            <a:ext cx="12272062" cy="1428544"/>
            <a:chOff x="0" y="0"/>
            <a:chExt cx="20915713" cy="2434718"/>
          </a:xfrm>
        </p:grpSpPr>
        <p:sp>
          <p:nvSpPr>
            <p:cNvPr id="17" name="Freeform 17"/>
            <p:cNvSpPr/>
            <p:nvPr/>
          </p:nvSpPr>
          <p:spPr>
            <a:xfrm>
              <a:off x="0" y="0"/>
              <a:ext cx="20915714" cy="2434718"/>
            </a:xfrm>
            <a:custGeom>
              <a:avLst/>
              <a:gdLst/>
              <a:ahLst/>
              <a:cxnLst/>
              <a:rect l="l" t="t" r="r" b="b"/>
              <a:pathLst>
                <a:path w="20915714" h="2434718">
                  <a:moveTo>
                    <a:pt x="20791253" y="2434718"/>
                  </a:moveTo>
                  <a:lnTo>
                    <a:pt x="124460" y="2434718"/>
                  </a:lnTo>
                  <a:cubicBezTo>
                    <a:pt x="55880" y="2434718"/>
                    <a:pt x="0" y="2378838"/>
                    <a:pt x="0" y="2310258"/>
                  </a:cubicBezTo>
                  <a:lnTo>
                    <a:pt x="0" y="124460"/>
                  </a:lnTo>
                  <a:cubicBezTo>
                    <a:pt x="0" y="55880"/>
                    <a:pt x="55880" y="0"/>
                    <a:pt x="124460" y="0"/>
                  </a:cubicBezTo>
                  <a:lnTo>
                    <a:pt x="20791253" y="0"/>
                  </a:lnTo>
                  <a:cubicBezTo>
                    <a:pt x="20859834" y="0"/>
                    <a:pt x="20915714" y="55880"/>
                    <a:pt x="20915714" y="124460"/>
                  </a:cubicBezTo>
                  <a:lnTo>
                    <a:pt x="20915714" y="2310258"/>
                  </a:lnTo>
                  <a:cubicBezTo>
                    <a:pt x="20915714" y="2378838"/>
                    <a:pt x="20859834" y="2434718"/>
                    <a:pt x="20791253" y="2434718"/>
                  </a:cubicBezTo>
                  <a:close/>
                </a:path>
              </a:pathLst>
            </a:custGeom>
            <a:solidFill>
              <a:srgbClr val="EDFFEA"/>
            </a:solidFill>
          </p:spPr>
          <p:txBody>
            <a:bodyPr/>
            <a:lstStyle/>
            <a:p>
              <a:endParaRPr lang="en-US"/>
            </a:p>
          </p:txBody>
        </p:sp>
      </p:grpSp>
      <p:grpSp>
        <p:nvGrpSpPr>
          <p:cNvPr id="18" name="Group 18"/>
          <p:cNvGrpSpPr/>
          <p:nvPr/>
        </p:nvGrpSpPr>
        <p:grpSpPr>
          <a:xfrm>
            <a:off x="2419815" y="8519674"/>
            <a:ext cx="10269417" cy="1303558"/>
            <a:chOff x="0" y="0"/>
            <a:chExt cx="13692556" cy="1738078"/>
          </a:xfrm>
        </p:grpSpPr>
        <p:sp>
          <p:nvSpPr>
            <p:cNvPr id="19" name="Freeform 19"/>
            <p:cNvSpPr/>
            <p:nvPr/>
          </p:nvSpPr>
          <p:spPr>
            <a:xfrm>
              <a:off x="0" y="0"/>
              <a:ext cx="13692556" cy="1738078"/>
            </a:xfrm>
            <a:custGeom>
              <a:avLst/>
              <a:gdLst/>
              <a:ahLst/>
              <a:cxnLst/>
              <a:rect l="l" t="t" r="r" b="b"/>
              <a:pathLst>
                <a:path w="13692556" h="1738078">
                  <a:moveTo>
                    <a:pt x="0" y="0"/>
                  </a:moveTo>
                  <a:lnTo>
                    <a:pt x="13692556" y="0"/>
                  </a:lnTo>
                  <a:lnTo>
                    <a:pt x="13692556" y="1738078"/>
                  </a:lnTo>
                  <a:lnTo>
                    <a:pt x="0" y="1738078"/>
                  </a:lnTo>
                  <a:close/>
                </a:path>
              </a:pathLst>
            </a:custGeom>
            <a:solidFill>
              <a:srgbClr val="000000">
                <a:alpha val="0"/>
              </a:srgbClr>
            </a:solidFill>
          </p:spPr>
          <p:txBody>
            <a:bodyPr/>
            <a:lstStyle/>
            <a:p>
              <a:endParaRPr lang="en-US"/>
            </a:p>
          </p:txBody>
        </p:sp>
        <p:sp>
          <p:nvSpPr>
            <p:cNvPr id="20" name="TextBox 20"/>
            <p:cNvSpPr txBox="1"/>
            <p:nvPr/>
          </p:nvSpPr>
          <p:spPr>
            <a:xfrm>
              <a:off x="0" y="0"/>
              <a:ext cx="13692556" cy="1738078"/>
            </a:xfrm>
            <a:prstGeom prst="rect">
              <a:avLst/>
            </a:prstGeom>
          </p:spPr>
          <p:txBody>
            <a:bodyPr lIns="0" tIns="0" rIns="0" bIns="0" rtlCol="0" anchor="t"/>
            <a:lstStyle/>
            <a:p>
              <a:pPr algn="l">
                <a:lnSpc>
                  <a:spcPts val="3626"/>
                </a:lnSpc>
              </a:pPr>
              <a:r>
                <a:rPr lang="en-US" sz="3099" i="1">
                  <a:solidFill>
                    <a:srgbClr val="000000"/>
                  </a:solidFill>
                  <a:latin typeface="DM Sans Italics"/>
                  <a:ea typeface="DM Sans Italics"/>
                  <a:cs typeface="DM Sans Italics"/>
                  <a:sym typeface="DM Sans Italics"/>
                </a:rPr>
                <a:t>Create a to-do list of actions that you think will help your children to have more positive online experiences. </a:t>
              </a:r>
            </a:p>
          </p:txBody>
        </p:sp>
      </p:grpSp>
      <p:grpSp>
        <p:nvGrpSpPr>
          <p:cNvPr id="21" name="Group 21"/>
          <p:cNvGrpSpPr/>
          <p:nvPr/>
        </p:nvGrpSpPr>
        <p:grpSpPr>
          <a:xfrm>
            <a:off x="769363" y="8387577"/>
            <a:ext cx="1472813" cy="1428544"/>
            <a:chOff x="0" y="0"/>
            <a:chExt cx="2510167" cy="2434718"/>
          </a:xfrm>
        </p:grpSpPr>
        <p:sp>
          <p:nvSpPr>
            <p:cNvPr id="22" name="Freeform 22"/>
            <p:cNvSpPr/>
            <p:nvPr/>
          </p:nvSpPr>
          <p:spPr>
            <a:xfrm>
              <a:off x="0" y="0"/>
              <a:ext cx="2510167" cy="2434718"/>
            </a:xfrm>
            <a:custGeom>
              <a:avLst/>
              <a:gdLst/>
              <a:ahLst/>
              <a:cxnLst/>
              <a:rect l="l" t="t" r="r" b="b"/>
              <a:pathLst>
                <a:path w="2510167" h="2434718">
                  <a:moveTo>
                    <a:pt x="2385707" y="2434718"/>
                  </a:moveTo>
                  <a:lnTo>
                    <a:pt x="124460" y="2434718"/>
                  </a:lnTo>
                  <a:cubicBezTo>
                    <a:pt x="55880" y="2434718"/>
                    <a:pt x="0" y="2378838"/>
                    <a:pt x="0" y="2310258"/>
                  </a:cubicBezTo>
                  <a:lnTo>
                    <a:pt x="0" y="124460"/>
                  </a:lnTo>
                  <a:cubicBezTo>
                    <a:pt x="0" y="55880"/>
                    <a:pt x="55880" y="0"/>
                    <a:pt x="124460" y="0"/>
                  </a:cubicBezTo>
                  <a:lnTo>
                    <a:pt x="2385707" y="0"/>
                  </a:lnTo>
                  <a:cubicBezTo>
                    <a:pt x="2454287" y="0"/>
                    <a:pt x="2510167" y="55880"/>
                    <a:pt x="2510167" y="124460"/>
                  </a:cubicBezTo>
                  <a:lnTo>
                    <a:pt x="2510167" y="2310258"/>
                  </a:lnTo>
                  <a:cubicBezTo>
                    <a:pt x="2510167" y="2378838"/>
                    <a:pt x="2454287" y="2434718"/>
                    <a:pt x="2385707" y="2434718"/>
                  </a:cubicBezTo>
                  <a:close/>
                </a:path>
              </a:pathLst>
            </a:custGeom>
            <a:solidFill>
              <a:srgbClr val="43C466"/>
            </a:solidFill>
          </p:spPr>
          <p:txBody>
            <a:bodyPr/>
            <a:lstStyle/>
            <a:p>
              <a:endParaRPr lang="en-US"/>
            </a:p>
          </p:txBody>
        </p:sp>
      </p:grpSp>
      <p:sp>
        <p:nvSpPr>
          <p:cNvPr id="23" name="Freeform 23"/>
          <p:cNvSpPr/>
          <p:nvPr/>
        </p:nvSpPr>
        <p:spPr>
          <a:xfrm>
            <a:off x="1133983" y="8512563"/>
            <a:ext cx="743572" cy="1178573"/>
          </a:xfrm>
          <a:custGeom>
            <a:avLst/>
            <a:gdLst/>
            <a:ahLst/>
            <a:cxnLst/>
            <a:rect l="l" t="t" r="r" b="b"/>
            <a:pathLst>
              <a:path w="743572" h="1178573">
                <a:moveTo>
                  <a:pt x="0" y="0"/>
                </a:moveTo>
                <a:lnTo>
                  <a:pt x="743572" y="0"/>
                </a:lnTo>
                <a:lnTo>
                  <a:pt x="743572" y="1178573"/>
                </a:lnTo>
                <a:lnTo>
                  <a:pt x="0" y="11785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 name="Group 24"/>
          <p:cNvGrpSpPr/>
          <p:nvPr/>
        </p:nvGrpSpPr>
        <p:grpSpPr>
          <a:xfrm>
            <a:off x="11906117" y="2457165"/>
            <a:ext cx="5892122" cy="5760871"/>
            <a:chOff x="0" y="0"/>
            <a:chExt cx="6328410" cy="6187440"/>
          </a:xfrm>
        </p:grpSpPr>
        <p:sp>
          <p:nvSpPr>
            <p:cNvPr id="25" name="Freeform 25"/>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7"/>
              <a:stretch>
                <a:fillRect l="-19780" r="-19780"/>
              </a:stretch>
            </a:blipFill>
          </p:spPr>
          <p:txBody>
            <a:bodyPr/>
            <a:lstStyle/>
            <a:p>
              <a:endParaRPr lang="en-US"/>
            </a:p>
          </p:txBody>
        </p:sp>
      </p:grpSp>
      <p:sp>
        <p:nvSpPr>
          <p:cNvPr id="26" name="Freeform 26"/>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9724335" y="4468308"/>
            <a:ext cx="6631807" cy="1431162"/>
            <a:chOff x="0" y="0"/>
            <a:chExt cx="8842410" cy="1908216"/>
          </a:xfrm>
        </p:grpSpPr>
        <p:grpSp>
          <p:nvGrpSpPr>
            <p:cNvPr id="3" name="Group 3"/>
            <p:cNvGrpSpPr/>
            <p:nvPr/>
          </p:nvGrpSpPr>
          <p:grpSpPr>
            <a:xfrm>
              <a:off x="1794668" y="0"/>
              <a:ext cx="7047741" cy="1908216"/>
              <a:chOff x="0" y="0"/>
              <a:chExt cx="7047741" cy="1908216"/>
            </a:xfrm>
          </p:grpSpPr>
          <p:sp>
            <p:nvSpPr>
              <p:cNvPr id="4" name="Freeform 4"/>
              <p:cNvSpPr/>
              <p:nvPr/>
            </p:nvSpPr>
            <p:spPr>
              <a:xfrm>
                <a:off x="0" y="0"/>
                <a:ext cx="7047741" cy="1908216"/>
              </a:xfrm>
              <a:custGeom>
                <a:avLst/>
                <a:gdLst/>
                <a:ahLst/>
                <a:cxnLst/>
                <a:rect l="l" t="t" r="r" b="b"/>
                <a:pathLst>
                  <a:path w="7047741" h="1908216">
                    <a:moveTo>
                      <a:pt x="0" y="0"/>
                    </a:moveTo>
                    <a:lnTo>
                      <a:pt x="7047741" y="0"/>
                    </a:lnTo>
                    <a:lnTo>
                      <a:pt x="7047741" y="1908216"/>
                    </a:lnTo>
                    <a:lnTo>
                      <a:pt x="0" y="1908216"/>
                    </a:lnTo>
                    <a:close/>
                  </a:path>
                </a:pathLst>
              </a:custGeom>
              <a:solidFill>
                <a:srgbClr val="000000">
                  <a:alpha val="0"/>
                </a:srgbClr>
              </a:solidFill>
            </p:spPr>
            <p:txBody>
              <a:bodyPr/>
              <a:lstStyle/>
              <a:p>
                <a:endParaRPr lang="en-US"/>
              </a:p>
            </p:txBody>
          </p:sp>
          <p:sp>
            <p:nvSpPr>
              <p:cNvPr id="5" name="TextBox 5"/>
              <p:cNvSpPr txBox="1"/>
              <p:nvPr/>
            </p:nvSpPr>
            <p:spPr>
              <a:xfrm>
                <a:off x="0" y="0"/>
                <a:ext cx="7047741" cy="1908216"/>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What sort of information should you keep private? </a:t>
                </a:r>
              </a:p>
            </p:txBody>
          </p:sp>
        </p:grpSp>
        <p:grpSp>
          <p:nvGrpSpPr>
            <p:cNvPr id="6" name="Group 6"/>
            <p:cNvGrpSpPr/>
            <p:nvPr/>
          </p:nvGrpSpPr>
          <p:grpSpPr>
            <a:xfrm>
              <a:off x="0" y="284088"/>
              <a:ext cx="1340040" cy="1340040"/>
              <a:chOff x="0" y="0"/>
              <a:chExt cx="1340040" cy="1340040"/>
            </a:xfrm>
          </p:grpSpPr>
          <p:sp>
            <p:nvSpPr>
              <p:cNvPr id="7" name="Freeform 7"/>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9F8BFF"/>
              </a:solidFill>
            </p:spPr>
            <p:txBody>
              <a:bodyPr/>
              <a:lstStyle/>
              <a:p>
                <a:endParaRPr lang="en-US"/>
              </a:p>
            </p:txBody>
          </p:sp>
        </p:grpSp>
      </p:grpSp>
      <p:grpSp>
        <p:nvGrpSpPr>
          <p:cNvPr id="8" name="Group 8"/>
          <p:cNvGrpSpPr/>
          <p:nvPr/>
        </p:nvGrpSpPr>
        <p:grpSpPr>
          <a:xfrm>
            <a:off x="9727723" y="2711842"/>
            <a:ext cx="7657904" cy="1181988"/>
            <a:chOff x="0" y="0"/>
            <a:chExt cx="10210539" cy="1575984"/>
          </a:xfrm>
        </p:grpSpPr>
        <p:grpSp>
          <p:nvGrpSpPr>
            <p:cNvPr id="9" name="Group 9"/>
            <p:cNvGrpSpPr/>
            <p:nvPr/>
          </p:nvGrpSpPr>
          <p:grpSpPr>
            <a:xfrm>
              <a:off x="1790151" y="0"/>
              <a:ext cx="8420388" cy="1575984"/>
              <a:chOff x="0" y="0"/>
              <a:chExt cx="8420388" cy="1575984"/>
            </a:xfrm>
          </p:grpSpPr>
          <p:sp>
            <p:nvSpPr>
              <p:cNvPr id="10" name="Freeform 10"/>
              <p:cNvSpPr/>
              <p:nvPr/>
            </p:nvSpPr>
            <p:spPr>
              <a:xfrm>
                <a:off x="0" y="0"/>
                <a:ext cx="8420388" cy="1575984"/>
              </a:xfrm>
              <a:custGeom>
                <a:avLst/>
                <a:gdLst/>
                <a:ahLst/>
                <a:cxnLst/>
                <a:rect l="l" t="t" r="r" b="b"/>
                <a:pathLst>
                  <a:path w="8420388" h="1575984">
                    <a:moveTo>
                      <a:pt x="0" y="0"/>
                    </a:moveTo>
                    <a:lnTo>
                      <a:pt x="8420388" y="0"/>
                    </a:lnTo>
                    <a:lnTo>
                      <a:pt x="8420388" y="1575984"/>
                    </a:lnTo>
                    <a:lnTo>
                      <a:pt x="0" y="1575984"/>
                    </a:lnTo>
                    <a:close/>
                  </a:path>
                </a:pathLst>
              </a:custGeom>
              <a:solidFill>
                <a:srgbClr val="000000">
                  <a:alpha val="0"/>
                </a:srgbClr>
              </a:solidFill>
            </p:spPr>
            <p:txBody>
              <a:bodyPr/>
              <a:lstStyle/>
              <a:p>
                <a:endParaRPr lang="en-US"/>
              </a:p>
            </p:txBody>
          </p:sp>
          <p:sp>
            <p:nvSpPr>
              <p:cNvPr id="11" name="TextBox 11"/>
              <p:cNvSpPr txBox="1"/>
              <p:nvPr/>
            </p:nvSpPr>
            <p:spPr>
              <a:xfrm>
                <a:off x="0" y="0"/>
                <a:ext cx="8420388" cy="1575984"/>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What are your favourite things to do online? </a:t>
                </a:r>
              </a:p>
            </p:txBody>
          </p:sp>
        </p:grpSp>
        <p:grpSp>
          <p:nvGrpSpPr>
            <p:cNvPr id="12" name="Group 12"/>
            <p:cNvGrpSpPr/>
            <p:nvPr/>
          </p:nvGrpSpPr>
          <p:grpSpPr>
            <a:xfrm>
              <a:off x="0" y="117972"/>
              <a:ext cx="1340040" cy="1340040"/>
              <a:chOff x="0" y="0"/>
              <a:chExt cx="1340040" cy="1340040"/>
            </a:xfrm>
          </p:grpSpPr>
          <p:sp>
            <p:nvSpPr>
              <p:cNvPr id="13" name="Freeform 13"/>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43C466"/>
              </a:solidFill>
            </p:spPr>
            <p:txBody>
              <a:bodyPr/>
              <a:lstStyle/>
              <a:p>
                <a:endParaRPr lang="en-US"/>
              </a:p>
            </p:txBody>
          </p:sp>
        </p:grpSp>
      </p:grpSp>
      <p:grpSp>
        <p:nvGrpSpPr>
          <p:cNvPr id="14" name="Group 14"/>
          <p:cNvGrpSpPr/>
          <p:nvPr/>
        </p:nvGrpSpPr>
        <p:grpSpPr>
          <a:xfrm>
            <a:off x="9727723" y="6473947"/>
            <a:ext cx="6628421" cy="1181988"/>
            <a:chOff x="0" y="0"/>
            <a:chExt cx="8837895" cy="1575984"/>
          </a:xfrm>
        </p:grpSpPr>
        <p:grpSp>
          <p:nvGrpSpPr>
            <p:cNvPr id="15" name="Group 15"/>
            <p:cNvGrpSpPr/>
            <p:nvPr/>
          </p:nvGrpSpPr>
          <p:grpSpPr>
            <a:xfrm>
              <a:off x="1790151" y="0"/>
              <a:ext cx="7047744" cy="1575984"/>
              <a:chOff x="0" y="0"/>
              <a:chExt cx="7047744" cy="1575984"/>
            </a:xfrm>
          </p:grpSpPr>
          <p:sp>
            <p:nvSpPr>
              <p:cNvPr id="16" name="Freeform 16"/>
              <p:cNvSpPr/>
              <p:nvPr/>
            </p:nvSpPr>
            <p:spPr>
              <a:xfrm>
                <a:off x="0" y="0"/>
                <a:ext cx="7047744" cy="1575984"/>
              </a:xfrm>
              <a:custGeom>
                <a:avLst/>
                <a:gdLst/>
                <a:ahLst/>
                <a:cxnLst/>
                <a:rect l="l" t="t" r="r" b="b"/>
                <a:pathLst>
                  <a:path w="7047744" h="1575984">
                    <a:moveTo>
                      <a:pt x="0" y="0"/>
                    </a:moveTo>
                    <a:lnTo>
                      <a:pt x="7047744" y="0"/>
                    </a:lnTo>
                    <a:lnTo>
                      <a:pt x="7047744" y="1575984"/>
                    </a:lnTo>
                    <a:lnTo>
                      <a:pt x="0" y="1575984"/>
                    </a:lnTo>
                    <a:close/>
                  </a:path>
                </a:pathLst>
              </a:custGeom>
              <a:solidFill>
                <a:srgbClr val="000000">
                  <a:alpha val="0"/>
                </a:srgbClr>
              </a:solidFill>
            </p:spPr>
            <p:txBody>
              <a:bodyPr/>
              <a:lstStyle/>
              <a:p>
                <a:endParaRPr lang="en-US"/>
              </a:p>
            </p:txBody>
          </p:sp>
          <p:sp>
            <p:nvSpPr>
              <p:cNvPr id="17" name="TextBox 17"/>
              <p:cNvSpPr txBox="1"/>
              <p:nvPr/>
            </p:nvSpPr>
            <p:spPr>
              <a:xfrm>
                <a:off x="0" y="0"/>
                <a:ext cx="7047744" cy="1575984"/>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What can you do to be safe online? </a:t>
                </a:r>
              </a:p>
            </p:txBody>
          </p:sp>
        </p:grpSp>
        <p:grpSp>
          <p:nvGrpSpPr>
            <p:cNvPr id="18" name="Group 18"/>
            <p:cNvGrpSpPr/>
            <p:nvPr/>
          </p:nvGrpSpPr>
          <p:grpSpPr>
            <a:xfrm>
              <a:off x="0" y="117972"/>
              <a:ext cx="1340040" cy="1340040"/>
              <a:chOff x="0" y="0"/>
              <a:chExt cx="1340040" cy="1340040"/>
            </a:xfrm>
          </p:grpSpPr>
          <p:sp>
            <p:nvSpPr>
              <p:cNvPr id="19" name="Freeform 19"/>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66C4"/>
              </a:solidFill>
            </p:spPr>
            <p:txBody>
              <a:bodyPr/>
              <a:lstStyle/>
              <a:p>
                <a:endParaRPr lang="en-US"/>
              </a:p>
            </p:txBody>
          </p:sp>
        </p:grpSp>
      </p:grpSp>
      <p:grpSp>
        <p:nvGrpSpPr>
          <p:cNvPr id="20" name="Group 20"/>
          <p:cNvGrpSpPr/>
          <p:nvPr/>
        </p:nvGrpSpPr>
        <p:grpSpPr>
          <a:xfrm>
            <a:off x="9724335" y="8230413"/>
            <a:ext cx="8514015" cy="1431162"/>
            <a:chOff x="0" y="0"/>
            <a:chExt cx="11352021" cy="1908216"/>
          </a:xfrm>
        </p:grpSpPr>
        <p:grpSp>
          <p:nvGrpSpPr>
            <p:cNvPr id="21" name="Group 21"/>
            <p:cNvGrpSpPr/>
            <p:nvPr/>
          </p:nvGrpSpPr>
          <p:grpSpPr>
            <a:xfrm>
              <a:off x="1790148" y="0"/>
              <a:ext cx="9561872" cy="1908216"/>
              <a:chOff x="0" y="0"/>
              <a:chExt cx="9561872" cy="1908216"/>
            </a:xfrm>
          </p:grpSpPr>
          <p:sp>
            <p:nvSpPr>
              <p:cNvPr id="22" name="Freeform 22"/>
              <p:cNvSpPr/>
              <p:nvPr/>
            </p:nvSpPr>
            <p:spPr>
              <a:xfrm>
                <a:off x="0" y="0"/>
                <a:ext cx="9561872" cy="1908216"/>
              </a:xfrm>
              <a:custGeom>
                <a:avLst/>
                <a:gdLst/>
                <a:ahLst/>
                <a:cxnLst/>
                <a:rect l="l" t="t" r="r" b="b"/>
                <a:pathLst>
                  <a:path w="9561872" h="1908216">
                    <a:moveTo>
                      <a:pt x="0" y="0"/>
                    </a:moveTo>
                    <a:lnTo>
                      <a:pt x="9561872" y="0"/>
                    </a:lnTo>
                    <a:lnTo>
                      <a:pt x="9561872" y="1908216"/>
                    </a:lnTo>
                    <a:lnTo>
                      <a:pt x="0" y="1908216"/>
                    </a:lnTo>
                    <a:close/>
                  </a:path>
                </a:pathLst>
              </a:custGeom>
              <a:solidFill>
                <a:srgbClr val="000000">
                  <a:alpha val="0"/>
                </a:srgbClr>
              </a:solidFill>
            </p:spPr>
            <p:txBody>
              <a:bodyPr/>
              <a:lstStyle/>
              <a:p>
                <a:endParaRPr lang="en-US"/>
              </a:p>
            </p:txBody>
          </p:sp>
          <p:sp>
            <p:nvSpPr>
              <p:cNvPr id="23" name="TextBox 23"/>
              <p:cNvSpPr txBox="1"/>
              <p:nvPr/>
            </p:nvSpPr>
            <p:spPr>
              <a:xfrm>
                <a:off x="0" y="0"/>
                <a:ext cx="9561872" cy="1908216"/>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What would you do if something online made you uncomfortable? </a:t>
                </a:r>
              </a:p>
            </p:txBody>
          </p:sp>
        </p:grpSp>
        <p:grpSp>
          <p:nvGrpSpPr>
            <p:cNvPr id="24" name="Group 24"/>
            <p:cNvGrpSpPr/>
            <p:nvPr/>
          </p:nvGrpSpPr>
          <p:grpSpPr>
            <a:xfrm>
              <a:off x="0" y="284088"/>
              <a:ext cx="1340040" cy="1340040"/>
              <a:chOff x="0" y="0"/>
              <a:chExt cx="1340040" cy="1340040"/>
            </a:xfrm>
          </p:grpSpPr>
          <p:sp>
            <p:nvSpPr>
              <p:cNvPr id="25" name="Freeform 25"/>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00B0F0"/>
              </a:solidFill>
            </p:spPr>
            <p:txBody>
              <a:bodyPr/>
              <a:lstStyle/>
              <a:p>
                <a:endParaRPr lang="en-US"/>
              </a:p>
            </p:txBody>
          </p:sp>
        </p:grpSp>
      </p:grpSp>
      <p:sp>
        <p:nvSpPr>
          <p:cNvPr id="26" name="Freeform 26"/>
          <p:cNvSpPr/>
          <p:nvPr/>
        </p:nvSpPr>
        <p:spPr>
          <a:xfrm rot="-426989">
            <a:off x="15975393" y="1608656"/>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27"/>
          <p:cNvSpPr txBox="1"/>
          <p:nvPr/>
        </p:nvSpPr>
        <p:spPr>
          <a:xfrm>
            <a:off x="8955864" y="715007"/>
            <a:ext cx="8738604" cy="808362"/>
          </a:xfrm>
          <a:prstGeom prst="rect">
            <a:avLst/>
          </a:prstGeom>
        </p:spPr>
        <p:txBody>
          <a:bodyPr lIns="0" tIns="0" rIns="0" bIns="0" rtlCol="0" anchor="t">
            <a:spAutoFit/>
          </a:bodyPr>
          <a:lstStyle/>
          <a:p>
            <a:pPr marL="0" lvl="0" indent="0" algn="l">
              <a:lnSpc>
                <a:spcPts val="5785"/>
              </a:lnSpc>
              <a:spcBef>
                <a:spcPct val="0"/>
              </a:spcBef>
            </a:pPr>
            <a:r>
              <a:rPr lang="en-US" sz="6500">
                <a:solidFill>
                  <a:srgbClr val="00B0F0"/>
                </a:solidFill>
                <a:latin typeface="Bobby Jones"/>
                <a:ea typeface="Bobby Jones"/>
                <a:cs typeface="Bobby Jones"/>
                <a:sym typeface="Bobby Jones"/>
              </a:rPr>
              <a:t>Start the Conversation</a:t>
            </a:r>
          </a:p>
        </p:txBody>
      </p:sp>
      <p:grpSp>
        <p:nvGrpSpPr>
          <p:cNvPr id="28" name="Group 28"/>
          <p:cNvGrpSpPr/>
          <p:nvPr/>
        </p:nvGrpSpPr>
        <p:grpSpPr>
          <a:xfrm>
            <a:off x="533988" y="2366059"/>
            <a:ext cx="7334268" cy="7575158"/>
            <a:chOff x="0" y="0"/>
            <a:chExt cx="6148070" cy="6350000"/>
          </a:xfrm>
        </p:grpSpPr>
        <p:sp>
          <p:nvSpPr>
            <p:cNvPr id="29" name="Freeform 29"/>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5"/>
              <a:stretch>
                <a:fillRect l="-42007" r="-28678"/>
              </a:stretch>
            </a:blipFill>
          </p:spPr>
          <p:txBody>
            <a:bodyPr/>
            <a:lstStyle/>
            <a:p>
              <a:endParaRPr lang="en-US"/>
            </a:p>
          </p:txBody>
        </p:sp>
      </p:grpSp>
      <p:sp>
        <p:nvSpPr>
          <p:cNvPr id="30" name="Freeform 30"/>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9795327" y="9456854"/>
            <a:ext cx="8264341" cy="635228"/>
            <a:chOff x="0" y="0"/>
            <a:chExt cx="11448514" cy="879976"/>
          </a:xfrm>
        </p:grpSpPr>
        <p:sp>
          <p:nvSpPr>
            <p:cNvPr id="3" name="Freeform 3"/>
            <p:cNvSpPr/>
            <p:nvPr/>
          </p:nvSpPr>
          <p:spPr>
            <a:xfrm>
              <a:off x="0" y="0"/>
              <a:ext cx="11448513" cy="879976"/>
            </a:xfrm>
            <a:custGeom>
              <a:avLst/>
              <a:gdLst/>
              <a:ahLst/>
              <a:cxnLst/>
              <a:rect l="l" t="t" r="r" b="b"/>
              <a:pathLst>
                <a:path w="11448513" h="879976">
                  <a:moveTo>
                    <a:pt x="0" y="0"/>
                  </a:moveTo>
                  <a:lnTo>
                    <a:pt x="11448513" y="0"/>
                  </a:lnTo>
                  <a:lnTo>
                    <a:pt x="11448513" y="879976"/>
                  </a:lnTo>
                  <a:lnTo>
                    <a:pt x="0" y="879976"/>
                  </a:lnTo>
                  <a:close/>
                </a:path>
              </a:pathLst>
            </a:custGeom>
            <a:solidFill>
              <a:srgbClr val="000000">
                <a:alpha val="0"/>
              </a:srgbClr>
            </a:solidFill>
          </p:spPr>
          <p:txBody>
            <a:bodyPr/>
            <a:lstStyle/>
            <a:p>
              <a:endParaRPr lang="en-US"/>
            </a:p>
          </p:txBody>
        </p:sp>
        <p:sp>
          <p:nvSpPr>
            <p:cNvPr id="4" name="TextBox 4"/>
            <p:cNvSpPr txBox="1"/>
            <p:nvPr/>
          </p:nvSpPr>
          <p:spPr>
            <a:xfrm>
              <a:off x="0" y="0"/>
              <a:ext cx="11448514" cy="879976"/>
            </a:xfrm>
            <a:prstGeom prst="rect">
              <a:avLst/>
            </a:prstGeom>
          </p:spPr>
          <p:txBody>
            <a:bodyPr lIns="0" tIns="0" rIns="0" bIns="0" rtlCol="0" anchor="t"/>
            <a:lstStyle/>
            <a:p>
              <a:pPr algn="r">
                <a:lnSpc>
                  <a:spcPts val="2160"/>
                </a:lnSpc>
              </a:pPr>
              <a:r>
                <a:rPr lang="en-US" sz="1800" i="1">
                  <a:solidFill>
                    <a:srgbClr val="000000"/>
                  </a:solidFill>
                  <a:latin typeface="DM Sans Italics"/>
                  <a:ea typeface="DM Sans Italics"/>
                  <a:cs typeface="DM Sans Italics"/>
                  <a:sym typeface="DM Sans Italics"/>
                </a:rPr>
                <a:t>Report of a National Survey of Children, their Parents and Adults regarding Online Safety 2021 - National Advisory Council for Online Safety</a:t>
              </a:r>
            </a:p>
          </p:txBody>
        </p:sp>
      </p:grpSp>
      <p:grpSp>
        <p:nvGrpSpPr>
          <p:cNvPr id="5" name="Group 5"/>
          <p:cNvGrpSpPr/>
          <p:nvPr/>
        </p:nvGrpSpPr>
        <p:grpSpPr>
          <a:xfrm>
            <a:off x="1448671" y="2483158"/>
            <a:ext cx="6900259" cy="6206599"/>
            <a:chOff x="0" y="0"/>
            <a:chExt cx="8748918" cy="7869419"/>
          </a:xfrm>
        </p:grpSpPr>
        <p:sp>
          <p:nvSpPr>
            <p:cNvPr id="6" name="Freeform 6"/>
            <p:cNvSpPr/>
            <p:nvPr/>
          </p:nvSpPr>
          <p:spPr>
            <a:xfrm>
              <a:off x="0" y="0"/>
              <a:ext cx="8748919" cy="7869419"/>
            </a:xfrm>
            <a:custGeom>
              <a:avLst/>
              <a:gdLst/>
              <a:ahLst/>
              <a:cxnLst/>
              <a:rect l="l" t="t" r="r" b="b"/>
              <a:pathLst>
                <a:path w="8748919" h="7869419">
                  <a:moveTo>
                    <a:pt x="8624458" y="7869419"/>
                  </a:moveTo>
                  <a:lnTo>
                    <a:pt x="124460" y="7869419"/>
                  </a:lnTo>
                  <a:cubicBezTo>
                    <a:pt x="55880" y="7869419"/>
                    <a:pt x="0" y="7813539"/>
                    <a:pt x="0" y="7744959"/>
                  </a:cubicBezTo>
                  <a:lnTo>
                    <a:pt x="0" y="124460"/>
                  </a:lnTo>
                  <a:cubicBezTo>
                    <a:pt x="0" y="55880"/>
                    <a:pt x="55880" y="0"/>
                    <a:pt x="124460" y="0"/>
                  </a:cubicBezTo>
                  <a:lnTo>
                    <a:pt x="8624459" y="0"/>
                  </a:lnTo>
                  <a:cubicBezTo>
                    <a:pt x="8693038" y="0"/>
                    <a:pt x="8748919" y="55880"/>
                    <a:pt x="8748919" y="124460"/>
                  </a:cubicBezTo>
                  <a:lnTo>
                    <a:pt x="8748919" y="7744959"/>
                  </a:lnTo>
                  <a:cubicBezTo>
                    <a:pt x="8748919" y="7813539"/>
                    <a:pt x="8693038" y="7869419"/>
                    <a:pt x="8624459" y="7869419"/>
                  </a:cubicBezTo>
                  <a:close/>
                </a:path>
              </a:pathLst>
            </a:custGeom>
            <a:solidFill>
              <a:srgbClr val="38B6FF"/>
            </a:solidFill>
          </p:spPr>
          <p:txBody>
            <a:bodyPr/>
            <a:lstStyle/>
            <a:p>
              <a:endParaRPr lang="en-US"/>
            </a:p>
          </p:txBody>
        </p:sp>
      </p:grpSp>
      <p:grpSp>
        <p:nvGrpSpPr>
          <p:cNvPr id="7" name="Group 7"/>
          <p:cNvGrpSpPr/>
          <p:nvPr/>
        </p:nvGrpSpPr>
        <p:grpSpPr>
          <a:xfrm>
            <a:off x="1535411" y="2468941"/>
            <a:ext cx="15303917" cy="6455265"/>
            <a:chOff x="0" y="0"/>
            <a:chExt cx="18779854" cy="7921432"/>
          </a:xfrm>
        </p:grpSpPr>
        <p:sp>
          <p:nvSpPr>
            <p:cNvPr id="8" name="Freeform 8"/>
            <p:cNvSpPr/>
            <p:nvPr/>
          </p:nvSpPr>
          <p:spPr>
            <a:xfrm>
              <a:off x="0" y="0"/>
              <a:ext cx="18779855" cy="7921432"/>
            </a:xfrm>
            <a:custGeom>
              <a:avLst/>
              <a:gdLst/>
              <a:ahLst/>
              <a:cxnLst/>
              <a:rect l="l" t="t" r="r" b="b"/>
              <a:pathLst>
                <a:path w="18779855" h="7921432">
                  <a:moveTo>
                    <a:pt x="18655395" y="7921432"/>
                  </a:moveTo>
                  <a:lnTo>
                    <a:pt x="124460" y="7921432"/>
                  </a:lnTo>
                  <a:cubicBezTo>
                    <a:pt x="55880" y="7921432"/>
                    <a:pt x="0" y="7865552"/>
                    <a:pt x="0" y="7796972"/>
                  </a:cubicBezTo>
                  <a:lnTo>
                    <a:pt x="0" y="124460"/>
                  </a:lnTo>
                  <a:cubicBezTo>
                    <a:pt x="0" y="55880"/>
                    <a:pt x="55880" y="0"/>
                    <a:pt x="124460" y="0"/>
                  </a:cubicBezTo>
                  <a:lnTo>
                    <a:pt x="18655395" y="0"/>
                  </a:lnTo>
                  <a:cubicBezTo>
                    <a:pt x="18723975" y="0"/>
                    <a:pt x="18779855" y="55880"/>
                    <a:pt x="18779855" y="124460"/>
                  </a:cubicBezTo>
                  <a:lnTo>
                    <a:pt x="18779855" y="7796972"/>
                  </a:lnTo>
                  <a:cubicBezTo>
                    <a:pt x="18779855" y="7865552"/>
                    <a:pt x="18723975" y="7921432"/>
                    <a:pt x="18655395" y="7921432"/>
                  </a:cubicBezTo>
                  <a:close/>
                </a:path>
              </a:pathLst>
            </a:custGeom>
            <a:solidFill>
              <a:srgbClr val="EBF8FF"/>
            </a:solidFill>
          </p:spPr>
          <p:txBody>
            <a:bodyPr/>
            <a:lstStyle/>
            <a:p>
              <a:endParaRPr lang="en-US"/>
            </a:p>
          </p:txBody>
        </p:sp>
      </p:grpSp>
      <p:grpSp>
        <p:nvGrpSpPr>
          <p:cNvPr id="9" name="Group 9"/>
          <p:cNvGrpSpPr/>
          <p:nvPr/>
        </p:nvGrpSpPr>
        <p:grpSpPr>
          <a:xfrm>
            <a:off x="1851791" y="3594934"/>
            <a:ext cx="13721371" cy="4921021"/>
            <a:chOff x="0" y="0"/>
            <a:chExt cx="18234785" cy="6539708"/>
          </a:xfrm>
        </p:grpSpPr>
        <p:sp>
          <p:nvSpPr>
            <p:cNvPr id="10" name="Freeform 10"/>
            <p:cNvSpPr/>
            <p:nvPr/>
          </p:nvSpPr>
          <p:spPr>
            <a:xfrm>
              <a:off x="0" y="0"/>
              <a:ext cx="18234785" cy="6539708"/>
            </a:xfrm>
            <a:custGeom>
              <a:avLst/>
              <a:gdLst/>
              <a:ahLst/>
              <a:cxnLst/>
              <a:rect l="l" t="t" r="r" b="b"/>
              <a:pathLst>
                <a:path w="18234785" h="6539708">
                  <a:moveTo>
                    <a:pt x="0" y="0"/>
                  </a:moveTo>
                  <a:lnTo>
                    <a:pt x="18234785" y="0"/>
                  </a:lnTo>
                  <a:lnTo>
                    <a:pt x="18234785" y="6539708"/>
                  </a:lnTo>
                  <a:lnTo>
                    <a:pt x="0" y="6539708"/>
                  </a:lnTo>
                  <a:close/>
                </a:path>
              </a:pathLst>
            </a:custGeom>
            <a:solidFill>
              <a:srgbClr val="000000">
                <a:alpha val="0"/>
              </a:srgbClr>
            </a:solidFill>
          </p:spPr>
          <p:txBody>
            <a:bodyPr/>
            <a:lstStyle/>
            <a:p>
              <a:endParaRPr lang="en-US"/>
            </a:p>
          </p:txBody>
        </p:sp>
        <p:sp>
          <p:nvSpPr>
            <p:cNvPr id="11" name="TextBox 11"/>
            <p:cNvSpPr txBox="1"/>
            <p:nvPr/>
          </p:nvSpPr>
          <p:spPr>
            <a:xfrm>
              <a:off x="0" y="-161925"/>
              <a:ext cx="18234785" cy="6701633"/>
            </a:xfrm>
            <a:prstGeom prst="rect">
              <a:avLst/>
            </a:prstGeom>
          </p:spPr>
          <p:txBody>
            <a:bodyPr lIns="0" tIns="0" rIns="0" bIns="0" rtlCol="0" anchor="t"/>
            <a:lstStyle/>
            <a:p>
              <a:pPr marL="885199" lvl="1" indent="-442599" algn="l">
                <a:lnSpc>
                  <a:spcPts val="6560"/>
                </a:lnSpc>
                <a:buFont typeface="Arial"/>
                <a:buChar char="•"/>
              </a:pPr>
              <a:r>
                <a:rPr lang="en-US" sz="4100" i="1">
                  <a:solidFill>
                    <a:srgbClr val="000000"/>
                  </a:solidFill>
                  <a:latin typeface="DM Sans Italics"/>
                  <a:ea typeface="DM Sans Italics"/>
                  <a:cs typeface="DM Sans Italics"/>
                  <a:sym typeface="DM Sans Italics"/>
                </a:rPr>
                <a:t>Cyberbullying; </a:t>
              </a:r>
            </a:p>
            <a:p>
              <a:pPr marL="885199" lvl="1" indent="-442599" algn="l">
                <a:lnSpc>
                  <a:spcPts val="6560"/>
                </a:lnSpc>
                <a:buFont typeface="Arial"/>
                <a:buChar char="•"/>
              </a:pPr>
              <a:r>
                <a:rPr lang="en-US" sz="4100" i="1">
                  <a:solidFill>
                    <a:srgbClr val="000000"/>
                  </a:solidFill>
                  <a:latin typeface="DM Sans Italics"/>
                  <a:ea typeface="DM Sans Italics"/>
                  <a:cs typeface="DM Sans Italics"/>
                  <a:sym typeface="DM Sans Italics"/>
                </a:rPr>
                <a:t>Being exposed to pornography; </a:t>
              </a:r>
            </a:p>
            <a:p>
              <a:pPr marL="885199" lvl="1" indent="-442599" algn="l">
                <a:lnSpc>
                  <a:spcPts val="6560"/>
                </a:lnSpc>
                <a:buFont typeface="Arial"/>
                <a:buChar char="•"/>
              </a:pPr>
              <a:r>
                <a:rPr lang="en-US" sz="4100" i="1">
                  <a:solidFill>
                    <a:srgbClr val="000000"/>
                  </a:solidFill>
                  <a:latin typeface="DM Sans Italics"/>
                  <a:ea typeface="DM Sans Italics"/>
                  <a:cs typeface="DM Sans Italics"/>
                  <a:sym typeface="DM Sans Italics"/>
                </a:rPr>
                <a:t>Hateful or racist messages or activities;</a:t>
              </a:r>
            </a:p>
            <a:p>
              <a:pPr marL="885199" lvl="1" indent="-442599" algn="l">
                <a:lnSpc>
                  <a:spcPts val="6560"/>
                </a:lnSpc>
                <a:buFont typeface="Arial"/>
                <a:buChar char="•"/>
              </a:pPr>
              <a:r>
                <a:rPr lang="en-US" sz="4100" i="1">
                  <a:solidFill>
                    <a:srgbClr val="000000"/>
                  </a:solidFill>
                  <a:latin typeface="DM Sans Italics"/>
                  <a:ea typeface="DM Sans Italics"/>
                  <a:cs typeface="DM Sans Italics"/>
                  <a:sym typeface="DM Sans Italics"/>
                </a:rPr>
                <a:t>Self-esteem online; </a:t>
              </a:r>
            </a:p>
            <a:p>
              <a:pPr marL="885199" lvl="1" indent="-442599" algn="l">
                <a:lnSpc>
                  <a:spcPts val="6560"/>
                </a:lnSpc>
                <a:buFont typeface="Arial"/>
                <a:buChar char="•"/>
              </a:pPr>
              <a:r>
                <a:rPr lang="en-US" sz="4100" i="1">
                  <a:solidFill>
                    <a:srgbClr val="000000"/>
                  </a:solidFill>
                  <a:latin typeface="DM Sans Italics"/>
                  <a:ea typeface="DM Sans Italics"/>
                  <a:cs typeface="DM Sans Italics"/>
                  <a:sym typeface="DM Sans Italics"/>
                </a:rPr>
                <a:t>Being contacted by a stranger for sexual purposes;</a:t>
              </a:r>
            </a:p>
            <a:p>
              <a:pPr marL="885199" lvl="1" indent="-442599" algn="l">
                <a:lnSpc>
                  <a:spcPts val="6560"/>
                </a:lnSpc>
                <a:buFont typeface="Arial"/>
                <a:buChar char="•"/>
              </a:pPr>
              <a:r>
                <a:rPr lang="en-US" sz="4100" i="1">
                  <a:solidFill>
                    <a:srgbClr val="000000"/>
                  </a:solidFill>
                  <a:latin typeface="DM Sans Italics"/>
                  <a:ea typeface="DM Sans Italics"/>
                  <a:cs typeface="DM Sans Italics"/>
                  <a:sym typeface="DM Sans Italics"/>
                </a:rPr>
                <a:t>Online reputation / digital footprint</a:t>
              </a:r>
            </a:p>
          </p:txBody>
        </p:sp>
      </p:grpSp>
      <p:grpSp>
        <p:nvGrpSpPr>
          <p:cNvPr id="12" name="Group 12"/>
          <p:cNvGrpSpPr/>
          <p:nvPr/>
        </p:nvGrpSpPr>
        <p:grpSpPr>
          <a:xfrm>
            <a:off x="2020351" y="2593538"/>
            <a:ext cx="10289545" cy="953771"/>
            <a:chOff x="0" y="0"/>
            <a:chExt cx="13674117" cy="1267497"/>
          </a:xfrm>
        </p:grpSpPr>
        <p:sp>
          <p:nvSpPr>
            <p:cNvPr id="13" name="Freeform 13"/>
            <p:cNvSpPr/>
            <p:nvPr/>
          </p:nvSpPr>
          <p:spPr>
            <a:xfrm>
              <a:off x="0" y="0"/>
              <a:ext cx="13674116" cy="1267498"/>
            </a:xfrm>
            <a:custGeom>
              <a:avLst/>
              <a:gdLst/>
              <a:ahLst/>
              <a:cxnLst/>
              <a:rect l="l" t="t" r="r" b="b"/>
              <a:pathLst>
                <a:path w="13674116" h="1267498">
                  <a:moveTo>
                    <a:pt x="0" y="0"/>
                  </a:moveTo>
                  <a:lnTo>
                    <a:pt x="13674116" y="0"/>
                  </a:lnTo>
                  <a:lnTo>
                    <a:pt x="13674116" y="1267498"/>
                  </a:lnTo>
                  <a:lnTo>
                    <a:pt x="0" y="1267498"/>
                  </a:lnTo>
                  <a:close/>
                </a:path>
              </a:pathLst>
            </a:custGeom>
            <a:solidFill>
              <a:srgbClr val="000000">
                <a:alpha val="0"/>
              </a:srgbClr>
            </a:solidFill>
          </p:spPr>
          <p:txBody>
            <a:bodyPr/>
            <a:lstStyle/>
            <a:p>
              <a:endParaRPr lang="en-US"/>
            </a:p>
          </p:txBody>
        </p:sp>
        <p:sp>
          <p:nvSpPr>
            <p:cNvPr id="14" name="TextBox 14"/>
            <p:cNvSpPr txBox="1"/>
            <p:nvPr/>
          </p:nvSpPr>
          <p:spPr>
            <a:xfrm>
              <a:off x="0" y="-9525"/>
              <a:ext cx="13674117" cy="1277022"/>
            </a:xfrm>
            <a:prstGeom prst="rect">
              <a:avLst/>
            </a:prstGeom>
          </p:spPr>
          <p:txBody>
            <a:bodyPr lIns="0" tIns="0" rIns="0" bIns="0" rtlCol="0" anchor="t"/>
            <a:lstStyle/>
            <a:p>
              <a:pPr algn="l">
                <a:lnSpc>
                  <a:spcPts val="6000"/>
                </a:lnSpc>
              </a:pPr>
              <a:r>
                <a:rPr lang="en-US" sz="5000" b="1">
                  <a:solidFill>
                    <a:srgbClr val="000000"/>
                  </a:solidFill>
                  <a:latin typeface="DM Sans Bold"/>
                  <a:ea typeface="DM Sans Bold"/>
                  <a:cs typeface="DM Sans Bold"/>
                  <a:sym typeface="DM Sans Bold"/>
                </a:rPr>
                <a:t>Top concerns for Irish parents</a:t>
              </a:r>
            </a:p>
          </p:txBody>
        </p:sp>
      </p:grpSp>
      <p:sp>
        <p:nvSpPr>
          <p:cNvPr id="15" name="Freeform 15"/>
          <p:cNvSpPr/>
          <p:nvPr/>
        </p:nvSpPr>
        <p:spPr>
          <a:xfrm rot="8100000">
            <a:off x="16394167" y="3649800"/>
            <a:ext cx="2854061" cy="2934081"/>
          </a:xfrm>
          <a:custGeom>
            <a:avLst/>
            <a:gdLst/>
            <a:ahLst/>
            <a:cxnLst/>
            <a:rect l="l" t="t" r="r" b="b"/>
            <a:pathLst>
              <a:path w="2854061" h="2934081">
                <a:moveTo>
                  <a:pt x="0" y="0"/>
                </a:moveTo>
                <a:lnTo>
                  <a:pt x="2854061" y="0"/>
                </a:lnTo>
                <a:lnTo>
                  <a:pt x="2854061" y="2934081"/>
                </a:lnTo>
                <a:lnTo>
                  <a:pt x="0" y="2934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6" name="Group 16"/>
          <p:cNvGrpSpPr/>
          <p:nvPr/>
        </p:nvGrpSpPr>
        <p:grpSpPr>
          <a:xfrm>
            <a:off x="10097291" y="282538"/>
            <a:ext cx="16381417" cy="1492324"/>
            <a:chOff x="0" y="0"/>
            <a:chExt cx="20471715" cy="1864944"/>
          </a:xfrm>
        </p:grpSpPr>
        <p:sp>
          <p:nvSpPr>
            <p:cNvPr id="17" name="Freeform 17"/>
            <p:cNvSpPr/>
            <p:nvPr/>
          </p:nvSpPr>
          <p:spPr>
            <a:xfrm>
              <a:off x="0" y="0"/>
              <a:ext cx="20471715" cy="1864944"/>
            </a:xfrm>
            <a:custGeom>
              <a:avLst/>
              <a:gdLst/>
              <a:ahLst/>
              <a:cxnLst/>
              <a:rect l="l" t="t" r="r" b="b"/>
              <a:pathLst>
                <a:path w="20471715" h="1864944">
                  <a:moveTo>
                    <a:pt x="0" y="0"/>
                  </a:moveTo>
                  <a:lnTo>
                    <a:pt x="20471715" y="0"/>
                  </a:lnTo>
                  <a:lnTo>
                    <a:pt x="20471715" y="1864944"/>
                  </a:lnTo>
                  <a:lnTo>
                    <a:pt x="0" y="1864944"/>
                  </a:lnTo>
                  <a:close/>
                </a:path>
              </a:pathLst>
            </a:custGeom>
            <a:solidFill>
              <a:srgbClr val="000000">
                <a:alpha val="0"/>
              </a:srgbClr>
            </a:solidFill>
          </p:spPr>
          <p:txBody>
            <a:bodyPr/>
            <a:lstStyle/>
            <a:p>
              <a:endParaRPr lang="en-US"/>
            </a:p>
          </p:txBody>
        </p:sp>
        <p:sp>
          <p:nvSpPr>
            <p:cNvPr id="18" name="TextBox 18"/>
            <p:cNvSpPr txBox="1"/>
            <p:nvPr/>
          </p:nvSpPr>
          <p:spPr>
            <a:xfrm>
              <a:off x="0" y="-28575"/>
              <a:ext cx="20471715" cy="1893519"/>
            </a:xfrm>
            <a:prstGeom prst="rect">
              <a:avLst/>
            </a:prstGeom>
          </p:spPr>
          <p:txBody>
            <a:bodyPr lIns="0" tIns="0" rIns="0" bIns="0" rtlCol="0" anchor="t"/>
            <a:lstStyle/>
            <a:p>
              <a:pPr algn="l">
                <a:lnSpc>
                  <a:spcPts val="9239"/>
                </a:lnSpc>
              </a:pPr>
              <a:r>
                <a:rPr lang="en-US" sz="7699">
                  <a:solidFill>
                    <a:srgbClr val="FF66C4"/>
                  </a:solidFill>
                  <a:latin typeface="Bobby Jones"/>
                  <a:ea typeface="Bobby Jones"/>
                  <a:cs typeface="Bobby Jones"/>
                  <a:sym typeface="Bobby Jones"/>
                </a:rPr>
                <a:t>What do we know?</a:t>
              </a:r>
            </a:p>
          </p:txBody>
        </p:sp>
      </p:grpSp>
      <p:sp>
        <p:nvSpPr>
          <p:cNvPr id="19" name="Freeform 19"/>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7113568" y="9499702"/>
            <a:ext cx="1097400" cy="787200"/>
            <a:chOff x="0" y="0"/>
            <a:chExt cx="1463200" cy="1049600"/>
          </a:xfrm>
        </p:grpSpPr>
        <p:sp>
          <p:nvSpPr>
            <p:cNvPr id="3" name="Freeform 3"/>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4" name="TextBox 4"/>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28</a:t>
              </a:r>
            </a:p>
          </p:txBody>
        </p:sp>
      </p:grpSp>
      <p:grpSp>
        <p:nvGrpSpPr>
          <p:cNvPr id="5" name="Group 5"/>
          <p:cNvGrpSpPr/>
          <p:nvPr/>
        </p:nvGrpSpPr>
        <p:grpSpPr>
          <a:xfrm>
            <a:off x="3747207" y="9165643"/>
            <a:ext cx="14229678" cy="615554"/>
            <a:chOff x="0" y="0"/>
            <a:chExt cx="18972904" cy="820739"/>
          </a:xfrm>
        </p:grpSpPr>
        <p:sp>
          <p:nvSpPr>
            <p:cNvPr id="6" name="Freeform 6"/>
            <p:cNvSpPr/>
            <p:nvPr/>
          </p:nvSpPr>
          <p:spPr>
            <a:xfrm>
              <a:off x="0" y="0"/>
              <a:ext cx="18972904" cy="820739"/>
            </a:xfrm>
            <a:custGeom>
              <a:avLst/>
              <a:gdLst/>
              <a:ahLst/>
              <a:cxnLst/>
              <a:rect l="l" t="t" r="r" b="b"/>
              <a:pathLst>
                <a:path w="18972904" h="820739">
                  <a:moveTo>
                    <a:pt x="0" y="0"/>
                  </a:moveTo>
                  <a:lnTo>
                    <a:pt x="18972904" y="0"/>
                  </a:lnTo>
                  <a:lnTo>
                    <a:pt x="18972904" y="820739"/>
                  </a:lnTo>
                  <a:lnTo>
                    <a:pt x="0" y="820739"/>
                  </a:lnTo>
                  <a:close/>
                </a:path>
              </a:pathLst>
            </a:custGeom>
            <a:solidFill>
              <a:srgbClr val="000000">
                <a:alpha val="0"/>
              </a:srgbClr>
            </a:solidFill>
          </p:spPr>
          <p:txBody>
            <a:bodyPr/>
            <a:lstStyle/>
            <a:p>
              <a:endParaRPr lang="en-US"/>
            </a:p>
          </p:txBody>
        </p:sp>
        <p:sp>
          <p:nvSpPr>
            <p:cNvPr id="7" name="TextBox 7"/>
            <p:cNvSpPr txBox="1"/>
            <p:nvPr/>
          </p:nvSpPr>
          <p:spPr>
            <a:xfrm>
              <a:off x="0" y="0"/>
              <a:ext cx="18972904" cy="820739"/>
            </a:xfrm>
            <a:prstGeom prst="rect">
              <a:avLst/>
            </a:prstGeom>
          </p:spPr>
          <p:txBody>
            <a:bodyPr lIns="0" tIns="0" rIns="0" bIns="0" rtlCol="0" anchor="t"/>
            <a:lstStyle/>
            <a:p>
              <a:pPr algn="l">
                <a:lnSpc>
                  <a:spcPts val="3359"/>
                </a:lnSpc>
              </a:pPr>
              <a:r>
                <a:rPr lang="en-US" sz="2799" dirty="0">
                  <a:solidFill>
                    <a:srgbClr val="000000"/>
                  </a:solidFill>
                  <a:latin typeface="DM Sans"/>
                  <a:ea typeface="DM Sans"/>
                  <a:cs typeface="DM Sans"/>
                  <a:sym typeface="DM Sans"/>
                </a:rPr>
                <a:t>Click the link to play video: </a:t>
              </a:r>
              <a:r>
                <a:rPr lang="en-US" sz="2799" dirty="0">
                  <a:solidFill>
                    <a:srgbClr val="000000"/>
                  </a:solidFill>
                  <a:latin typeface="DM Sans"/>
                  <a:ea typeface="DM Sans"/>
                  <a:cs typeface="DM Sans"/>
                  <a:sym typeface="DM Sans"/>
                  <a:hlinkClick r:id="rId3"/>
                </a:rPr>
                <a:t>https://</a:t>
              </a:r>
              <a:r>
                <a:rPr lang="en-US" sz="2799" dirty="0" err="1">
                  <a:solidFill>
                    <a:srgbClr val="000000"/>
                  </a:solidFill>
                  <a:latin typeface="DM Sans"/>
                  <a:ea typeface="DM Sans"/>
                  <a:cs typeface="DM Sans"/>
                  <a:sym typeface="DM Sans"/>
                  <a:hlinkClick r:id="rId3"/>
                </a:rPr>
                <a:t>vimeo.com</a:t>
              </a:r>
              <a:r>
                <a:rPr lang="en-US" sz="2799" dirty="0">
                  <a:solidFill>
                    <a:srgbClr val="000000"/>
                  </a:solidFill>
                  <a:latin typeface="DM Sans"/>
                  <a:ea typeface="DM Sans"/>
                  <a:cs typeface="DM Sans"/>
                  <a:sym typeface="DM Sans"/>
                  <a:hlinkClick r:id="rId3"/>
                </a:rPr>
                <a:t>/191043980</a:t>
              </a:r>
              <a:endParaRPr lang="en-US" sz="2799" dirty="0">
                <a:solidFill>
                  <a:srgbClr val="000000"/>
                </a:solidFill>
                <a:latin typeface="DM Sans"/>
                <a:ea typeface="DM Sans"/>
                <a:cs typeface="DM Sans"/>
                <a:sym typeface="DM Sans"/>
              </a:endParaRPr>
            </a:p>
          </p:txBody>
        </p:sp>
      </p:grpSp>
      <p:sp>
        <p:nvSpPr>
          <p:cNvPr id="8" name="Freeform 8"/>
          <p:cNvSpPr/>
          <p:nvPr/>
        </p:nvSpPr>
        <p:spPr>
          <a:xfrm>
            <a:off x="3747207" y="2733518"/>
            <a:ext cx="10602939" cy="6013025"/>
          </a:xfrm>
          <a:custGeom>
            <a:avLst/>
            <a:gdLst/>
            <a:ahLst/>
            <a:cxnLst/>
            <a:rect l="l" t="t" r="r" b="b"/>
            <a:pathLst>
              <a:path w="10602939" h="6013025">
                <a:moveTo>
                  <a:pt x="0" y="0"/>
                </a:moveTo>
                <a:lnTo>
                  <a:pt x="10602939" y="0"/>
                </a:lnTo>
                <a:lnTo>
                  <a:pt x="10602939" y="6013025"/>
                </a:lnTo>
                <a:lnTo>
                  <a:pt x="0" y="6013025"/>
                </a:lnTo>
                <a:lnTo>
                  <a:pt x="0" y="0"/>
                </a:lnTo>
                <a:close/>
              </a:path>
            </a:pathLst>
          </a:custGeom>
          <a:blipFill>
            <a:blip r:embed="rId4"/>
            <a:stretch>
              <a:fillRect l="-615" r="-615"/>
            </a:stretch>
          </a:blipFill>
        </p:spPr>
        <p:txBody>
          <a:bodyPr/>
          <a:lstStyle/>
          <a:p>
            <a:endParaRPr lang="en-US"/>
          </a:p>
        </p:txBody>
      </p:sp>
      <p:grpSp>
        <p:nvGrpSpPr>
          <p:cNvPr id="9" name="Group 9"/>
          <p:cNvGrpSpPr/>
          <p:nvPr/>
        </p:nvGrpSpPr>
        <p:grpSpPr>
          <a:xfrm>
            <a:off x="15992808" y="428823"/>
            <a:ext cx="1669460" cy="703884"/>
            <a:chOff x="0" y="0"/>
            <a:chExt cx="2225947" cy="938512"/>
          </a:xfrm>
        </p:grpSpPr>
        <p:sp>
          <p:nvSpPr>
            <p:cNvPr id="10" name="Freeform 10"/>
            <p:cNvSpPr/>
            <p:nvPr/>
          </p:nvSpPr>
          <p:spPr>
            <a:xfrm>
              <a:off x="0" y="0"/>
              <a:ext cx="2225947" cy="938512"/>
            </a:xfrm>
            <a:custGeom>
              <a:avLst/>
              <a:gdLst/>
              <a:ahLst/>
              <a:cxnLst/>
              <a:rect l="l" t="t" r="r" b="b"/>
              <a:pathLst>
                <a:path w="2225947" h="938512">
                  <a:moveTo>
                    <a:pt x="0" y="0"/>
                  </a:moveTo>
                  <a:lnTo>
                    <a:pt x="2225947" y="0"/>
                  </a:lnTo>
                  <a:lnTo>
                    <a:pt x="2225947" y="938512"/>
                  </a:lnTo>
                  <a:lnTo>
                    <a:pt x="0" y="938512"/>
                  </a:lnTo>
                  <a:close/>
                </a:path>
              </a:pathLst>
            </a:custGeom>
            <a:solidFill>
              <a:srgbClr val="000000">
                <a:alpha val="0"/>
              </a:srgbClr>
            </a:solidFill>
          </p:spPr>
          <p:txBody>
            <a:bodyPr/>
            <a:lstStyle/>
            <a:p>
              <a:endParaRPr lang="en-US"/>
            </a:p>
          </p:txBody>
        </p:sp>
        <p:sp>
          <p:nvSpPr>
            <p:cNvPr id="11" name="TextBox 11"/>
            <p:cNvSpPr txBox="1"/>
            <p:nvPr/>
          </p:nvSpPr>
          <p:spPr>
            <a:xfrm>
              <a:off x="0" y="0"/>
              <a:ext cx="2225947"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VIDEO:</a:t>
              </a:r>
            </a:p>
          </p:txBody>
        </p:sp>
      </p:grpSp>
      <p:sp>
        <p:nvSpPr>
          <p:cNvPr id="12" name="TextBox 12"/>
          <p:cNvSpPr txBox="1"/>
          <p:nvPr/>
        </p:nvSpPr>
        <p:spPr>
          <a:xfrm>
            <a:off x="9144000" y="1053073"/>
            <a:ext cx="8518268" cy="778514"/>
          </a:xfrm>
          <a:prstGeom prst="rect">
            <a:avLst/>
          </a:prstGeom>
        </p:spPr>
        <p:txBody>
          <a:bodyPr lIns="0" tIns="0" rIns="0" bIns="0" rtlCol="0" anchor="t">
            <a:spAutoFit/>
          </a:bodyPr>
          <a:lstStyle/>
          <a:p>
            <a:pPr marL="0" lvl="0" indent="0" algn="r">
              <a:lnSpc>
                <a:spcPts val="5720"/>
              </a:lnSpc>
            </a:pPr>
            <a:r>
              <a:rPr lang="en-US" sz="5500">
                <a:solidFill>
                  <a:srgbClr val="F89A00"/>
                </a:solidFill>
                <a:latin typeface="Bobby Jones"/>
                <a:ea typeface="Bobby Jones"/>
                <a:cs typeface="Bobby Jones"/>
                <a:sym typeface="Bobby Jones"/>
              </a:rPr>
              <a:t>Lead by example </a:t>
            </a:r>
          </a:p>
        </p:txBody>
      </p:sp>
      <p:sp>
        <p:nvSpPr>
          <p:cNvPr id="13" name="Freeform 13"/>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426989">
            <a:off x="16129403" y="1916874"/>
            <a:ext cx="1396269" cy="312257"/>
          </a:xfrm>
          <a:custGeom>
            <a:avLst/>
            <a:gdLst/>
            <a:ahLst/>
            <a:cxnLst/>
            <a:rect l="l" t="t" r="r" b="b"/>
            <a:pathLst>
              <a:path w="1396269" h="312257">
                <a:moveTo>
                  <a:pt x="0" y="0"/>
                </a:moveTo>
                <a:lnTo>
                  <a:pt x="1396269" y="0"/>
                </a:lnTo>
                <a:lnTo>
                  <a:pt x="1396269" y="312257"/>
                </a:lnTo>
                <a:lnTo>
                  <a:pt x="0" y="312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9144000" y="4576886"/>
            <a:ext cx="6248128" cy="1005030"/>
            <a:chOff x="0" y="0"/>
            <a:chExt cx="8330837" cy="1340040"/>
          </a:xfrm>
        </p:grpSpPr>
        <p:grpSp>
          <p:nvGrpSpPr>
            <p:cNvPr id="3" name="Group 3"/>
            <p:cNvGrpSpPr/>
            <p:nvPr/>
          </p:nvGrpSpPr>
          <p:grpSpPr>
            <a:xfrm>
              <a:off x="1828990" y="224927"/>
              <a:ext cx="6501848" cy="890185"/>
              <a:chOff x="0" y="0"/>
              <a:chExt cx="6501848" cy="890185"/>
            </a:xfrm>
          </p:grpSpPr>
          <p:sp>
            <p:nvSpPr>
              <p:cNvPr id="4" name="Freeform 4"/>
              <p:cNvSpPr/>
              <p:nvPr/>
            </p:nvSpPr>
            <p:spPr>
              <a:xfrm>
                <a:off x="0" y="0"/>
                <a:ext cx="6501848" cy="890185"/>
              </a:xfrm>
              <a:custGeom>
                <a:avLst/>
                <a:gdLst/>
                <a:ahLst/>
                <a:cxnLst/>
                <a:rect l="l" t="t" r="r" b="b"/>
                <a:pathLst>
                  <a:path w="6501848" h="890185">
                    <a:moveTo>
                      <a:pt x="0" y="0"/>
                    </a:moveTo>
                    <a:lnTo>
                      <a:pt x="6501848" y="0"/>
                    </a:lnTo>
                    <a:lnTo>
                      <a:pt x="6501848" y="890185"/>
                    </a:lnTo>
                    <a:lnTo>
                      <a:pt x="0" y="890185"/>
                    </a:lnTo>
                    <a:close/>
                  </a:path>
                </a:pathLst>
              </a:custGeom>
              <a:solidFill>
                <a:srgbClr val="000000">
                  <a:alpha val="0"/>
                </a:srgbClr>
              </a:solidFill>
            </p:spPr>
            <p:txBody>
              <a:bodyPr/>
              <a:lstStyle/>
              <a:p>
                <a:endParaRPr lang="en-US"/>
              </a:p>
            </p:txBody>
          </p:sp>
          <p:sp>
            <p:nvSpPr>
              <p:cNvPr id="5" name="TextBox 5"/>
              <p:cNvSpPr txBox="1"/>
              <p:nvPr/>
            </p:nvSpPr>
            <p:spPr>
              <a:xfrm>
                <a:off x="0" y="-9525"/>
                <a:ext cx="6501848" cy="899710"/>
              </a:xfrm>
              <a:prstGeom prst="rect">
                <a:avLst/>
              </a:prstGeom>
            </p:spPr>
            <p:txBody>
              <a:bodyPr lIns="0" tIns="0" rIns="0" bIns="0" rtlCol="0" anchor="t"/>
              <a:lstStyle/>
              <a:p>
                <a:pPr algn="l">
                  <a:lnSpc>
                    <a:spcPts val="4200"/>
                  </a:lnSpc>
                </a:pPr>
                <a:r>
                  <a:rPr lang="en-US" sz="3500">
                    <a:solidFill>
                      <a:srgbClr val="000000"/>
                    </a:solidFill>
                    <a:latin typeface="DM Sans"/>
                    <a:ea typeface="DM Sans"/>
                    <a:cs typeface="DM Sans"/>
                    <a:sym typeface="DM Sans"/>
                  </a:rPr>
                  <a:t>Have the chat</a:t>
                </a:r>
              </a:p>
            </p:txBody>
          </p:sp>
        </p:grpSp>
        <p:grpSp>
          <p:nvGrpSpPr>
            <p:cNvPr id="6" name="Group 6"/>
            <p:cNvGrpSpPr/>
            <p:nvPr/>
          </p:nvGrpSpPr>
          <p:grpSpPr>
            <a:xfrm>
              <a:off x="0" y="0"/>
              <a:ext cx="1340040" cy="1340040"/>
              <a:chOff x="0" y="0"/>
              <a:chExt cx="1340040" cy="1340040"/>
            </a:xfrm>
          </p:grpSpPr>
          <p:sp>
            <p:nvSpPr>
              <p:cNvPr id="7" name="Freeform 7"/>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9F8BFF"/>
              </a:solidFill>
            </p:spPr>
            <p:txBody>
              <a:bodyPr/>
              <a:lstStyle/>
              <a:p>
                <a:endParaRPr lang="en-US"/>
              </a:p>
            </p:txBody>
          </p:sp>
        </p:grpSp>
      </p:grpSp>
      <p:grpSp>
        <p:nvGrpSpPr>
          <p:cNvPr id="8" name="Group 8"/>
          <p:cNvGrpSpPr/>
          <p:nvPr/>
        </p:nvGrpSpPr>
        <p:grpSpPr>
          <a:xfrm>
            <a:off x="9147388" y="2969210"/>
            <a:ext cx="7273440" cy="1005030"/>
            <a:chOff x="0" y="0"/>
            <a:chExt cx="9697920" cy="1340040"/>
          </a:xfrm>
        </p:grpSpPr>
        <p:grpSp>
          <p:nvGrpSpPr>
            <p:cNvPr id="9" name="Group 9"/>
            <p:cNvGrpSpPr/>
            <p:nvPr/>
          </p:nvGrpSpPr>
          <p:grpSpPr>
            <a:xfrm>
              <a:off x="1824469" y="224927"/>
              <a:ext cx="7873451" cy="890185"/>
              <a:chOff x="0" y="0"/>
              <a:chExt cx="7873451" cy="890185"/>
            </a:xfrm>
          </p:grpSpPr>
          <p:sp>
            <p:nvSpPr>
              <p:cNvPr id="10" name="Freeform 10"/>
              <p:cNvSpPr/>
              <p:nvPr/>
            </p:nvSpPr>
            <p:spPr>
              <a:xfrm>
                <a:off x="0" y="0"/>
                <a:ext cx="7873450" cy="890185"/>
              </a:xfrm>
              <a:custGeom>
                <a:avLst/>
                <a:gdLst/>
                <a:ahLst/>
                <a:cxnLst/>
                <a:rect l="l" t="t" r="r" b="b"/>
                <a:pathLst>
                  <a:path w="7873450" h="890185">
                    <a:moveTo>
                      <a:pt x="0" y="0"/>
                    </a:moveTo>
                    <a:lnTo>
                      <a:pt x="7873450" y="0"/>
                    </a:lnTo>
                    <a:lnTo>
                      <a:pt x="7873450" y="890185"/>
                    </a:lnTo>
                    <a:lnTo>
                      <a:pt x="0" y="890185"/>
                    </a:lnTo>
                    <a:close/>
                  </a:path>
                </a:pathLst>
              </a:custGeom>
              <a:solidFill>
                <a:srgbClr val="000000">
                  <a:alpha val="0"/>
                </a:srgbClr>
              </a:solidFill>
            </p:spPr>
            <p:txBody>
              <a:bodyPr/>
              <a:lstStyle/>
              <a:p>
                <a:endParaRPr lang="en-US"/>
              </a:p>
            </p:txBody>
          </p:sp>
          <p:sp>
            <p:nvSpPr>
              <p:cNvPr id="11" name="TextBox 11"/>
              <p:cNvSpPr txBox="1"/>
              <p:nvPr/>
            </p:nvSpPr>
            <p:spPr>
              <a:xfrm>
                <a:off x="0" y="-9525"/>
                <a:ext cx="7873451" cy="899710"/>
              </a:xfrm>
              <a:prstGeom prst="rect">
                <a:avLst/>
              </a:prstGeom>
            </p:spPr>
            <p:txBody>
              <a:bodyPr lIns="0" tIns="0" rIns="0" bIns="0" rtlCol="0" anchor="t"/>
              <a:lstStyle/>
              <a:p>
                <a:pPr algn="l">
                  <a:lnSpc>
                    <a:spcPts val="4200"/>
                  </a:lnSpc>
                </a:pPr>
                <a:r>
                  <a:rPr lang="en-US" sz="3500">
                    <a:solidFill>
                      <a:srgbClr val="000000"/>
                    </a:solidFill>
                    <a:latin typeface="DM Sans"/>
                    <a:ea typeface="DM Sans"/>
                    <a:cs typeface="DM Sans"/>
                    <a:sym typeface="DM Sans"/>
                  </a:rPr>
                  <a:t>Visit Webwise.ie/Parents </a:t>
                </a:r>
              </a:p>
            </p:txBody>
          </p:sp>
        </p:grpSp>
        <p:grpSp>
          <p:nvGrpSpPr>
            <p:cNvPr id="12" name="Group 12"/>
            <p:cNvGrpSpPr/>
            <p:nvPr/>
          </p:nvGrpSpPr>
          <p:grpSpPr>
            <a:xfrm>
              <a:off x="0" y="0"/>
              <a:ext cx="1340040" cy="1340040"/>
              <a:chOff x="0" y="0"/>
              <a:chExt cx="1340040" cy="1340040"/>
            </a:xfrm>
          </p:grpSpPr>
          <p:sp>
            <p:nvSpPr>
              <p:cNvPr id="13" name="Freeform 13"/>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43C466"/>
              </a:solidFill>
            </p:spPr>
            <p:txBody>
              <a:bodyPr/>
              <a:lstStyle/>
              <a:p>
                <a:endParaRPr lang="en-US"/>
              </a:p>
            </p:txBody>
          </p:sp>
        </p:grpSp>
      </p:grpSp>
      <p:grpSp>
        <p:nvGrpSpPr>
          <p:cNvPr id="14" name="Group 14"/>
          <p:cNvGrpSpPr/>
          <p:nvPr/>
        </p:nvGrpSpPr>
        <p:grpSpPr>
          <a:xfrm>
            <a:off x="9147388" y="6184562"/>
            <a:ext cx="6654160" cy="1005030"/>
            <a:chOff x="0" y="0"/>
            <a:chExt cx="8872213" cy="1340040"/>
          </a:xfrm>
        </p:grpSpPr>
        <p:grpSp>
          <p:nvGrpSpPr>
            <p:cNvPr id="15" name="Group 15"/>
            <p:cNvGrpSpPr/>
            <p:nvPr/>
          </p:nvGrpSpPr>
          <p:grpSpPr>
            <a:xfrm>
              <a:off x="1824469" y="224927"/>
              <a:ext cx="7047744" cy="890185"/>
              <a:chOff x="0" y="0"/>
              <a:chExt cx="7047744" cy="890185"/>
            </a:xfrm>
          </p:grpSpPr>
          <p:sp>
            <p:nvSpPr>
              <p:cNvPr id="16" name="Freeform 16"/>
              <p:cNvSpPr/>
              <p:nvPr/>
            </p:nvSpPr>
            <p:spPr>
              <a:xfrm>
                <a:off x="0" y="0"/>
                <a:ext cx="7047744" cy="890185"/>
              </a:xfrm>
              <a:custGeom>
                <a:avLst/>
                <a:gdLst/>
                <a:ahLst/>
                <a:cxnLst/>
                <a:rect l="l" t="t" r="r" b="b"/>
                <a:pathLst>
                  <a:path w="7047744" h="890185">
                    <a:moveTo>
                      <a:pt x="0" y="0"/>
                    </a:moveTo>
                    <a:lnTo>
                      <a:pt x="7047744" y="0"/>
                    </a:lnTo>
                    <a:lnTo>
                      <a:pt x="7047744" y="890185"/>
                    </a:lnTo>
                    <a:lnTo>
                      <a:pt x="0" y="890185"/>
                    </a:lnTo>
                    <a:close/>
                  </a:path>
                </a:pathLst>
              </a:custGeom>
              <a:solidFill>
                <a:srgbClr val="000000">
                  <a:alpha val="0"/>
                </a:srgbClr>
              </a:solidFill>
            </p:spPr>
            <p:txBody>
              <a:bodyPr/>
              <a:lstStyle/>
              <a:p>
                <a:endParaRPr lang="en-US"/>
              </a:p>
            </p:txBody>
          </p:sp>
          <p:sp>
            <p:nvSpPr>
              <p:cNvPr id="17" name="TextBox 17"/>
              <p:cNvSpPr txBox="1"/>
              <p:nvPr/>
            </p:nvSpPr>
            <p:spPr>
              <a:xfrm>
                <a:off x="0" y="-9525"/>
                <a:ext cx="7047744" cy="899710"/>
              </a:xfrm>
              <a:prstGeom prst="rect">
                <a:avLst/>
              </a:prstGeom>
            </p:spPr>
            <p:txBody>
              <a:bodyPr lIns="0" tIns="0" rIns="0" bIns="0" rtlCol="0" anchor="t"/>
              <a:lstStyle/>
              <a:p>
                <a:pPr algn="l">
                  <a:lnSpc>
                    <a:spcPts val="4200"/>
                  </a:lnSpc>
                </a:pPr>
                <a:r>
                  <a:rPr lang="en-US" sz="3500">
                    <a:solidFill>
                      <a:srgbClr val="000000"/>
                    </a:solidFill>
                    <a:latin typeface="DM Sans"/>
                    <a:ea typeface="DM Sans"/>
                    <a:cs typeface="DM Sans"/>
                    <a:sym typeface="DM Sans"/>
                  </a:rPr>
                  <a:t>Agree guidelines </a:t>
                </a:r>
              </a:p>
            </p:txBody>
          </p:sp>
        </p:grpSp>
        <p:grpSp>
          <p:nvGrpSpPr>
            <p:cNvPr id="18" name="Group 18"/>
            <p:cNvGrpSpPr/>
            <p:nvPr/>
          </p:nvGrpSpPr>
          <p:grpSpPr>
            <a:xfrm>
              <a:off x="0" y="0"/>
              <a:ext cx="1340040" cy="1340040"/>
              <a:chOff x="0" y="0"/>
              <a:chExt cx="1340040" cy="1340040"/>
            </a:xfrm>
          </p:grpSpPr>
          <p:sp>
            <p:nvSpPr>
              <p:cNvPr id="19" name="Freeform 19"/>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66C4"/>
              </a:solidFill>
            </p:spPr>
            <p:txBody>
              <a:bodyPr/>
              <a:lstStyle/>
              <a:p>
                <a:endParaRPr lang="en-US"/>
              </a:p>
            </p:txBody>
          </p:sp>
        </p:grpSp>
      </p:grpSp>
      <p:grpSp>
        <p:nvGrpSpPr>
          <p:cNvPr id="20" name="Group 20"/>
          <p:cNvGrpSpPr/>
          <p:nvPr/>
        </p:nvGrpSpPr>
        <p:grpSpPr>
          <a:xfrm>
            <a:off x="9147390" y="7792238"/>
            <a:ext cx="6925282" cy="1181988"/>
            <a:chOff x="0" y="0"/>
            <a:chExt cx="9233709" cy="1575984"/>
          </a:xfrm>
        </p:grpSpPr>
        <p:grpSp>
          <p:nvGrpSpPr>
            <p:cNvPr id="21" name="Group 21"/>
            <p:cNvGrpSpPr/>
            <p:nvPr/>
          </p:nvGrpSpPr>
          <p:grpSpPr>
            <a:xfrm>
              <a:off x="1824467" y="0"/>
              <a:ext cx="7409243" cy="1575984"/>
              <a:chOff x="0" y="0"/>
              <a:chExt cx="7409243" cy="1575984"/>
            </a:xfrm>
          </p:grpSpPr>
          <p:sp>
            <p:nvSpPr>
              <p:cNvPr id="22" name="Freeform 22"/>
              <p:cNvSpPr/>
              <p:nvPr/>
            </p:nvSpPr>
            <p:spPr>
              <a:xfrm>
                <a:off x="0" y="0"/>
                <a:ext cx="7409242" cy="1575984"/>
              </a:xfrm>
              <a:custGeom>
                <a:avLst/>
                <a:gdLst/>
                <a:ahLst/>
                <a:cxnLst/>
                <a:rect l="l" t="t" r="r" b="b"/>
                <a:pathLst>
                  <a:path w="7409242" h="1575984">
                    <a:moveTo>
                      <a:pt x="0" y="0"/>
                    </a:moveTo>
                    <a:lnTo>
                      <a:pt x="7409242" y="0"/>
                    </a:lnTo>
                    <a:lnTo>
                      <a:pt x="7409242" y="1575984"/>
                    </a:lnTo>
                    <a:lnTo>
                      <a:pt x="0" y="1575984"/>
                    </a:lnTo>
                    <a:close/>
                  </a:path>
                </a:pathLst>
              </a:custGeom>
              <a:solidFill>
                <a:srgbClr val="000000">
                  <a:alpha val="0"/>
                </a:srgbClr>
              </a:solidFill>
            </p:spPr>
            <p:txBody>
              <a:bodyPr/>
              <a:lstStyle/>
              <a:p>
                <a:endParaRPr lang="en-US"/>
              </a:p>
            </p:txBody>
          </p:sp>
          <p:sp>
            <p:nvSpPr>
              <p:cNvPr id="23" name="TextBox 23"/>
              <p:cNvSpPr txBox="1"/>
              <p:nvPr/>
            </p:nvSpPr>
            <p:spPr>
              <a:xfrm>
                <a:off x="0" y="0"/>
                <a:ext cx="7409243" cy="1575984"/>
              </a:xfrm>
              <a:prstGeom prst="rect">
                <a:avLst/>
              </a:prstGeom>
            </p:spPr>
            <p:txBody>
              <a:bodyPr lIns="0" tIns="0" rIns="0" bIns="0" rtlCol="0" anchor="t"/>
              <a:lstStyle/>
              <a:p>
                <a:pPr algn="l">
                  <a:lnSpc>
                    <a:spcPts val="4199"/>
                  </a:lnSpc>
                </a:pPr>
                <a:r>
                  <a:rPr lang="en-US" sz="3499" b="1">
                    <a:solidFill>
                      <a:srgbClr val="000000"/>
                    </a:solidFill>
                    <a:latin typeface="DM Sans Bold"/>
                    <a:ea typeface="DM Sans Bold"/>
                    <a:cs typeface="DM Sans Bold"/>
                    <a:sym typeface="DM Sans Bold"/>
                  </a:rPr>
                  <a:t>Keep up to date.. </a:t>
                </a:r>
              </a:p>
              <a:p>
                <a:pPr algn="l">
                  <a:lnSpc>
                    <a:spcPts val="4199"/>
                  </a:lnSpc>
                </a:pPr>
                <a:r>
                  <a:rPr lang="en-US" sz="3499">
                    <a:solidFill>
                      <a:srgbClr val="000000"/>
                    </a:solidFill>
                    <a:latin typeface="DM Sans"/>
                    <a:ea typeface="DM Sans"/>
                    <a:cs typeface="DM Sans"/>
                    <a:sym typeface="DM Sans"/>
                  </a:rPr>
                  <a:t>Follow Webwise Ireland </a:t>
                </a:r>
              </a:p>
            </p:txBody>
          </p:sp>
        </p:grpSp>
        <p:grpSp>
          <p:nvGrpSpPr>
            <p:cNvPr id="24" name="Group 24"/>
            <p:cNvGrpSpPr/>
            <p:nvPr/>
          </p:nvGrpSpPr>
          <p:grpSpPr>
            <a:xfrm>
              <a:off x="0" y="117972"/>
              <a:ext cx="1340040" cy="1340040"/>
              <a:chOff x="0" y="0"/>
              <a:chExt cx="1340040" cy="1340040"/>
            </a:xfrm>
          </p:grpSpPr>
          <p:sp>
            <p:nvSpPr>
              <p:cNvPr id="25" name="Freeform 25"/>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00B0F0"/>
              </a:solidFill>
            </p:spPr>
            <p:txBody>
              <a:bodyPr/>
              <a:lstStyle/>
              <a:p>
                <a:endParaRPr lang="en-US"/>
              </a:p>
            </p:txBody>
          </p:sp>
        </p:grpSp>
      </p:grpSp>
      <p:sp>
        <p:nvSpPr>
          <p:cNvPr id="26" name="TextBox 26"/>
          <p:cNvSpPr txBox="1"/>
          <p:nvPr/>
        </p:nvSpPr>
        <p:spPr>
          <a:xfrm>
            <a:off x="9144000" y="668018"/>
            <a:ext cx="8518268" cy="778514"/>
          </a:xfrm>
          <a:prstGeom prst="rect">
            <a:avLst/>
          </a:prstGeom>
        </p:spPr>
        <p:txBody>
          <a:bodyPr lIns="0" tIns="0" rIns="0" bIns="0" rtlCol="0" anchor="t">
            <a:spAutoFit/>
          </a:bodyPr>
          <a:lstStyle/>
          <a:p>
            <a:pPr marL="0" lvl="0" indent="0" algn="r">
              <a:lnSpc>
                <a:spcPts val="5720"/>
              </a:lnSpc>
            </a:pPr>
            <a:r>
              <a:rPr lang="en-US" sz="5500">
                <a:solidFill>
                  <a:srgbClr val="00B0F0"/>
                </a:solidFill>
                <a:latin typeface="Bobby Jones"/>
                <a:ea typeface="Bobby Jones"/>
                <a:cs typeface="Bobby Jones"/>
                <a:sym typeface="Bobby Jones"/>
              </a:rPr>
              <a:t>Next</a:t>
            </a:r>
            <a:r>
              <a:rPr lang="en-US" sz="5500">
                <a:solidFill>
                  <a:srgbClr val="F89A00"/>
                </a:solidFill>
                <a:latin typeface="Bobby Jones"/>
                <a:ea typeface="Bobby Jones"/>
                <a:cs typeface="Bobby Jones"/>
                <a:sym typeface="Bobby Jones"/>
              </a:rPr>
              <a:t> </a:t>
            </a:r>
            <a:r>
              <a:rPr lang="en-US" sz="5500">
                <a:solidFill>
                  <a:srgbClr val="FF66C4"/>
                </a:solidFill>
                <a:latin typeface="Bobby Jones"/>
                <a:ea typeface="Bobby Jones"/>
                <a:cs typeface="Bobby Jones"/>
                <a:sym typeface="Bobby Jones"/>
              </a:rPr>
              <a:t>Steps</a:t>
            </a:r>
          </a:p>
        </p:txBody>
      </p:sp>
      <p:sp>
        <p:nvSpPr>
          <p:cNvPr id="27" name="Freeform 27"/>
          <p:cNvSpPr/>
          <p:nvPr/>
        </p:nvSpPr>
        <p:spPr>
          <a:xfrm rot="-426989">
            <a:off x="16129403" y="1652833"/>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8" name="Group 28"/>
          <p:cNvGrpSpPr/>
          <p:nvPr/>
        </p:nvGrpSpPr>
        <p:grpSpPr>
          <a:xfrm>
            <a:off x="930058" y="2050376"/>
            <a:ext cx="7225373" cy="7462686"/>
            <a:chOff x="0" y="0"/>
            <a:chExt cx="6148070" cy="6350000"/>
          </a:xfrm>
        </p:grpSpPr>
        <p:sp>
          <p:nvSpPr>
            <p:cNvPr id="29" name="Freeform 29"/>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5"/>
              <a:stretch>
                <a:fillRect l="-35875" r="-35875"/>
              </a:stretch>
            </a:blipFill>
          </p:spPr>
          <p:txBody>
            <a:bodyPr/>
            <a:lstStyle/>
            <a:p>
              <a:endParaRPr lang="en-US"/>
            </a:p>
          </p:txBody>
        </p:sp>
      </p:grpSp>
      <p:sp>
        <p:nvSpPr>
          <p:cNvPr id="30" name="Freeform 30"/>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719667" y="4576526"/>
            <a:ext cx="17179824" cy="1588199"/>
            <a:chOff x="0" y="0"/>
            <a:chExt cx="22906432" cy="2117598"/>
          </a:xfrm>
        </p:grpSpPr>
        <p:sp>
          <p:nvSpPr>
            <p:cNvPr id="3" name="Freeform 3"/>
            <p:cNvSpPr/>
            <p:nvPr/>
          </p:nvSpPr>
          <p:spPr>
            <a:xfrm>
              <a:off x="0" y="0"/>
              <a:ext cx="22906433" cy="2117598"/>
            </a:xfrm>
            <a:custGeom>
              <a:avLst/>
              <a:gdLst/>
              <a:ahLst/>
              <a:cxnLst/>
              <a:rect l="l" t="t" r="r" b="b"/>
              <a:pathLst>
                <a:path w="22906433" h="2117598">
                  <a:moveTo>
                    <a:pt x="0" y="0"/>
                  </a:moveTo>
                  <a:lnTo>
                    <a:pt x="22906433" y="0"/>
                  </a:lnTo>
                  <a:lnTo>
                    <a:pt x="22906433" y="2117598"/>
                  </a:lnTo>
                  <a:lnTo>
                    <a:pt x="0" y="2117598"/>
                  </a:lnTo>
                  <a:close/>
                </a:path>
              </a:pathLst>
            </a:custGeom>
            <a:solidFill>
              <a:srgbClr val="000000">
                <a:alpha val="0"/>
              </a:srgbClr>
            </a:solidFill>
          </p:spPr>
          <p:txBody>
            <a:bodyPr/>
            <a:lstStyle/>
            <a:p>
              <a:endParaRPr lang="en-US"/>
            </a:p>
          </p:txBody>
        </p:sp>
        <p:sp>
          <p:nvSpPr>
            <p:cNvPr id="4" name="TextBox 4"/>
            <p:cNvSpPr txBox="1"/>
            <p:nvPr/>
          </p:nvSpPr>
          <p:spPr>
            <a:xfrm>
              <a:off x="0" y="0"/>
              <a:ext cx="22906432" cy="2117598"/>
            </a:xfrm>
            <a:prstGeom prst="rect">
              <a:avLst/>
            </a:prstGeom>
          </p:spPr>
          <p:txBody>
            <a:bodyPr lIns="0" tIns="0" rIns="0" bIns="0" rtlCol="0" anchor="t"/>
            <a:lstStyle/>
            <a:p>
              <a:pPr algn="ctr">
                <a:lnSpc>
                  <a:spcPts val="5400"/>
                </a:lnSpc>
              </a:pPr>
              <a:endParaRPr/>
            </a:p>
            <a:p>
              <a:pPr algn="ctr">
                <a:lnSpc>
                  <a:spcPts val="5400"/>
                </a:lnSpc>
              </a:pPr>
              <a:r>
                <a:rPr lang="en-US" sz="4500" b="1">
                  <a:solidFill>
                    <a:srgbClr val="FFFFFF"/>
                  </a:solidFill>
                  <a:latin typeface="Montserrat Bold"/>
                  <a:ea typeface="Montserrat Bold"/>
                  <a:cs typeface="Montserrat Bold"/>
                  <a:sym typeface="Montserrat Bold"/>
                </a:rPr>
                <a:t>ANY QUESTIONS? </a:t>
              </a:r>
            </a:p>
          </p:txBody>
        </p:sp>
      </p:grpSp>
      <p:sp>
        <p:nvSpPr>
          <p:cNvPr id="5" name="Freeform 5"/>
          <p:cNvSpPr/>
          <p:nvPr/>
        </p:nvSpPr>
        <p:spPr>
          <a:xfrm>
            <a:off x="5824471" y="1573632"/>
            <a:ext cx="6970216" cy="1541130"/>
          </a:xfrm>
          <a:custGeom>
            <a:avLst/>
            <a:gdLst/>
            <a:ahLst/>
            <a:cxnLst/>
            <a:rect l="l" t="t" r="r" b="b"/>
            <a:pathLst>
              <a:path w="6970216" h="1541130">
                <a:moveTo>
                  <a:pt x="0" y="0"/>
                </a:moveTo>
                <a:lnTo>
                  <a:pt x="6970216" y="0"/>
                </a:lnTo>
                <a:lnTo>
                  <a:pt x="6970216" y="1541130"/>
                </a:lnTo>
                <a:lnTo>
                  <a:pt x="0" y="1541130"/>
                </a:lnTo>
                <a:lnTo>
                  <a:pt x="0" y="0"/>
                </a:lnTo>
                <a:close/>
              </a:path>
            </a:pathLst>
          </a:custGeom>
          <a:blipFill>
            <a:blip r:embed="rId3"/>
            <a:stretch>
              <a:fillRect/>
            </a:stretch>
          </a:blipFill>
        </p:spPr>
        <p:txBody>
          <a:bodyPr/>
          <a:lstStyle/>
          <a:p>
            <a:endParaRPr lang="en-US"/>
          </a:p>
        </p:txBody>
      </p:sp>
      <p:sp>
        <p:nvSpPr>
          <p:cNvPr id="6" name="Freeform 6"/>
          <p:cNvSpPr/>
          <p:nvPr/>
        </p:nvSpPr>
        <p:spPr>
          <a:xfrm>
            <a:off x="3115980" y="7971794"/>
            <a:ext cx="2456398" cy="859798"/>
          </a:xfrm>
          <a:custGeom>
            <a:avLst/>
            <a:gdLst/>
            <a:ahLst/>
            <a:cxnLst/>
            <a:rect l="l" t="t" r="r" b="b"/>
            <a:pathLst>
              <a:path w="2456398" h="859798">
                <a:moveTo>
                  <a:pt x="0" y="0"/>
                </a:moveTo>
                <a:lnTo>
                  <a:pt x="2456398" y="0"/>
                </a:lnTo>
                <a:lnTo>
                  <a:pt x="2456398" y="859798"/>
                </a:lnTo>
                <a:lnTo>
                  <a:pt x="0" y="859798"/>
                </a:lnTo>
                <a:lnTo>
                  <a:pt x="0" y="0"/>
                </a:lnTo>
                <a:close/>
              </a:path>
            </a:pathLst>
          </a:custGeom>
          <a:blipFill>
            <a:blip r:embed="rId4"/>
            <a:stretch>
              <a:fillRect r="-589"/>
            </a:stretch>
          </a:blipFill>
        </p:spPr>
        <p:txBody>
          <a:bodyPr/>
          <a:lstStyle/>
          <a:p>
            <a:endParaRPr lang="en-US"/>
          </a:p>
        </p:txBody>
      </p:sp>
      <p:grpSp>
        <p:nvGrpSpPr>
          <p:cNvPr id="7" name="Group 7"/>
          <p:cNvGrpSpPr/>
          <p:nvPr/>
        </p:nvGrpSpPr>
        <p:grpSpPr>
          <a:xfrm>
            <a:off x="5824471" y="8401693"/>
            <a:ext cx="10225200" cy="738598"/>
            <a:chOff x="0" y="0"/>
            <a:chExt cx="13633600" cy="984797"/>
          </a:xfrm>
        </p:grpSpPr>
        <p:sp>
          <p:nvSpPr>
            <p:cNvPr id="8" name="Freeform 8"/>
            <p:cNvSpPr/>
            <p:nvPr/>
          </p:nvSpPr>
          <p:spPr>
            <a:xfrm>
              <a:off x="0" y="0"/>
              <a:ext cx="13633600" cy="984797"/>
            </a:xfrm>
            <a:custGeom>
              <a:avLst/>
              <a:gdLst/>
              <a:ahLst/>
              <a:cxnLst/>
              <a:rect l="l" t="t" r="r" b="b"/>
              <a:pathLst>
                <a:path w="13633600" h="984797">
                  <a:moveTo>
                    <a:pt x="0" y="0"/>
                  </a:moveTo>
                  <a:lnTo>
                    <a:pt x="13633600" y="0"/>
                  </a:lnTo>
                  <a:lnTo>
                    <a:pt x="13633600" y="984797"/>
                  </a:lnTo>
                  <a:lnTo>
                    <a:pt x="0" y="984797"/>
                  </a:lnTo>
                  <a:close/>
                </a:path>
              </a:pathLst>
            </a:custGeom>
            <a:solidFill>
              <a:srgbClr val="000000">
                <a:alpha val="0"/>
              </a:srgbClr>
            </a:solidFill>
          </p:spPr>
          <p:txBody>
            <a:bodyPr/>
            <a:lstStyle/>
            <a:p>
              <a:endParaRPr lang="en-US"/>
            </a:p>
          </p:txBody>
        </p:sp>
        <p:sp>
          <p:nvSpPr>
            <p:cNvPr id="9" name="TextBox 9"/>
            <p:cNvSpPr txBox="1"/>
            <p:nvPr/>
          </p:nvSpPr>
          <p:spPr>
            <a:xfrm>
              <a:off x="0" y="-57150"/>
              <a:ext cx="13633600" cy="1041947"/>
            </a:xfrm>
            <a:prstGeom prst="rect">
              <a:avLst/>
            </a:prstGeom>
          </p:spPr>
          <p:txBody>
            <a:bodyPr lIns="0" tIns="0" rIns="0" bIns="0" rtlCol="0" anchor="t"/>
            <a:lstStyle/>
            <a:p>
              <a:pPr algn="l">
                <a:lnSpc>
                  <a:spcPts val="3359"/>
                </a:lnSpc>
              </a:pPr>
              <a:r>
                <a:rPr lang="en-US" sz="2799" b="1">
                  <a:solidFill>
                    <a:srgbClr val="FFFFFF"/>
                  </a:solidFill>
                  <a:latin typeface="Arial Bold"/>
                  <a:ea typeface="Arial Bold"/>
                  <a:cs typeface="Arial Bold"/>
                  <a:sym typeface="Arial Bold"/>
                </a:rPr>
                <a:t>© Webwise_Ireland</a:t>
              </a:r>
            </a:p>
          </p:txBody>
        </p:sp>
      </p:grpSp>
      <p:grpSp>
        <p:nvGrpSpPr>
          <p:cNvPr id="10" name="Group 10"/>
          <p:cNvGrpSpPr/>
          <p:nvPr/>
        </p:nvGrpSpPr>
        <p:grpSpPr>
          <a:xfrm>
            <a:off x="1399200" y="9079242"/>
            <a:ext cx="16888800" cy="1007998"/>
            <a:chOff x="0" y="0"/>
            <a:chExt cx="22518400" cy="1343997"/>
          </a:xfrm>
        </p:grpSpPr>
        <p:sp>
          <p:nvSpPr>
            <p:cNvPr id="11" name="Freeform 11"/>
            <p:cNvSpPr/>
            <p:nvPr/>
          </p:nvSpPr>
          <p:spPr>
            <a:xfrm>
              <a:off x="0" y="0"/>
              <a:ext cx="22518401" cy="1343997"/>
            </a:xfrm>
            <a:custGeom>
              <a:avLst/>
              <a:gdLst/>
              <a:ahLst/>
              <a:cxnLst/>
              <a:rect l="l" t="t" r="r" b="b"/>
              <a:pathLst>
                <a:path w="22518401" h="1343997">
                  <a:moveTo>
                    <a:pt x="0" y="0"/>
                  </a:moveTo>
                  <a:lnTo>
                    <a:pt x="22518401" y="0"/>
                  </a:lnTo>
                  <a:lnTo>
                    <a:pt x="22518401" y="1343997"/>
                  </a:lnTo>
                  <a:lnTo>
                    <a:pt x="0" y="1343997"/>
                  </a:lnTo>
                  <a:close/>
                </a:path>
              </a:pathLst>
            </a:custGeom>
            <a:solidFill>
              <a:srgbClr val="000000">
                <a:alpha val="0"/>
              </a:srgbClr>
            </a:solidFill>
          </p:spPr>
          <p:txBody>
            <a:bodyPr/>
            <a:lstStyle/>
            <a:p>
              <a:endParaRPr lang="en-US"/>
            </a:p>
          </p:txBody>
        </p:sp>
        <p:sp>
          <p:nvSpPr>
            <p:cNvPr id="12" name="TextBox 12"/>
            <p:cNvSpPr txBox="1"/>
            <p:nvPr/>
          </p:nvSpPr>
          <p:spPr>
            <a:xfrm>
              <a:off x="0" y="0"/>
              <a:ext cx="22518400" cy="1343997"/>
            </a:xfrm>
            <a:prstGeom prst="rect">
              <a:avLst/>
            </a:prstGeom>
          </p:spPr>
          <p:txBody>
            <a:bodyPr lIns="0" tIns="0" rIns="0" bIns="0" rtlCol="0" anchor="t"/>
            <a:lstStyle/>
            <a:p>
              <a:pPr algn="l">
                <a:lnSpc>
                  <a:spcPts val="2280"/>
                </a:lnSpc>
              </a:pPr>
              <a:r>
                <a:rPr lang="en-US" sz="1900">
                  <a:solidFill>
                    <a:srgbClr val="FFFFFF"/>
                  </a:solidFill>
                  <a:latin typeface="DM Sans"/>
                  <a:ea typeface="DM Sans"/>
                  <a:cs typeface="DM Sans"/>
                  <a:sym typeface="DM Sans"/>
                </a:rPr>
                <a:t>This work is made available under the terms of the Creative Commons Attribution Share Alike 3.0 Licence </a:t>
              </a:r>
              <a:r>
                <a:rPr lang="en-US" sz="1900" u="sng">
                  <a:solidFill>
                    <a:srgbClr val="FFFFFF"/>
                  </a:solidFill>
                  <a:latin typeface="DM Sans"/>
                  <a:ea typeface="DM Sans"/>
                  <a:cs typeface="DM Sans"/>
                  <a:sym typeface="DM Sans"/>
                  <a:hlinkClick r:id="rId5" tooltip="http://creativecommons.org/licenses/by-sa/3.0/ie/"/>
                </a:rPr>
                <a:t>http://creativecommons.org/licenses/by-sa/3.0/ie/</a:t>
              </a:r>
              <a:r>
                <a:rPr lang="en-US" sz="1900">
                  <a:solidFill>
                    <a:srgbClr val="FFFFFF"/>
                  </a:solidFill>
                  <a:latin typeface="DM Sans"/>
                  <a:ea typeface="DM Sans"/>
                  <a:cs typeface="DM Sans"/>
                  <a:sym typeface="DM Sans"/>
                </a:rPr>
                <a:t>. You may use and re-use this material (not including images and logos) free of charge in any format or medium, under the terms of the Creative Commons Attribution Share Alike Licence.</a:t>
              </a:r>
            </a:p>
          </p:txBody>
        </p:sp>
      </p:grpSp>
      <p:grpSp>
        <p:nvGrpSpPr>
          <p:cNvPr id="13" name="Group 13"/>
          <p:cNvGrpSpPr/>
          <p:nvPr/>
        </p:nvGrpSpPr>
        <p:grpSpPr>
          <a:xfrm>
            <a:off x="4788053" y="6507624"/>
            <a:ext cx="8589912" cy="3317291"/>
            <a:chOff x="0" y="0"/>
            <a:chExt cx="11453216" cy="4423055"/>
          </a:xfrm>
        </p:grpSpPr>
        <p:sp>
          <p:nvSpPr>
            <p:cNvPr id="14" name="Freeform 14"/>
            <p:cNvSpPr/>
            <p:nvPr/>
          </p:nvSpPr>
          <p:spPr>
            <a:xfrm>
              <a:off x="0" y="0"/>
              <a:ext cx="11453216" cy="4423055"/>
            </a:xfrm>
            <a:custGeom>
              <a:avLst/>
              <a:gdLst/>
              <a:ahLst/>
              <a:cxnLst/>
              <a:rect l="l" t="t" r="r" b="b"/>
              <a:pathLst>
                <a:path w="11453216" h="4423055">
                  <a:moveTo>
                    <a:pt x="0" y="0"/>
                  </a:moveTo>
                  <a:lnTo>
                    <a:pt x="11453216" y="0"/>
                  </a:lnTo>
                  <a:lnTo>
                    <a:pt x="11453216" y="4423055"/>
                  </a:lnTo>
                  <a:lnTo>
                    <a:pt x="0" y="4423055"/>
                  </a:lnTo>
                  <a:close/>
                </a:path>
              </a:pathLst>
            </a:custGeom>
            <a:solidFill>
              <a:srgbClr val="000000">
                <a:alpha val="0"/>
              </a:srgbClr>
            </a:solidFill>
          </p:spPr>
          <p:txBody>
            <a:bodyPr/>
            <a:lstStyle/>
            <a:p>
              <a:endParaRPr lang="en-US"/>
            </a:p>
          </p:txBody>
        </p:sp>
        <p:sp>
          <p:nvSpPr>
            <p:cNvPr id="15" name="TextBox 15"/>
            <p:cNvSpPr txBox="1"/>
            <p:nvPr/>
          </p:nvSpPr>
          <p:spPr>
            <a:xfrm>
              <a:off x="0" y="0"/>
              <a:ext cx="11453216" cy="4423055"/>
            </a:xfrm>
            <a:prstGeom prst="rect">
              <a:avLst/>
            </a:prstGeom>
          </p:spPr>
          <p:txBody>
            <a:bodyPr lIns="0" tIns="0" rIns="0" bIns="0" rtlCol="0" anchor="t"/>
            <a:lstStyle/>
            <a:p>
              <a:pPr algn="ctr">
                <a:lnSpc>
                  <a:spcPts val="5040"/>
                </a:lnSpc>
              </a:pPr>
              <a:r>
                <a:rPr lang="en-US" sz="4200" u="sng">
                  <a:solidFill>
                    <a:srgbClr val="FFFFFF"/>
                  </a:solidFill>
                  <a:latin typeface="DM Sans"/>
                  <a:ea typeface="DM Sans"/>
                  <a:cs typeface="DM Sans"/>
                  <a:sym typeface="DM Sans"/>
                  <a:hlinkClick r:id="rId6" tooltip="http://www.webwise.ie/"/>
                </a:rPr>
                <a:t>www.webwise</a:t>
              </a:r>
              <a:r>
                <a:rPr lang="en-US" sz="4200" u="sng">
                  <a:solidFill>
                    <a:srgbClr val="FFFFFF"/>
                  </a:solidFill>
                  <a:latin typeface="DM Sans"/>
                  <a:ea typeface="DM Sans"/>
                  <a:cs typeface="DM Sans"/>
                  <a:sym typeface="DM Sans"/>
                </a:rPr>
                <a:t>.ie</a:t>
              </a:r>
            </a:p>
          </p:txBody>
        </p:sp>
      </p:grpSp>
      <p:sp>
        <p:nvSpPr>
          <p:cNvPr id="16" name="TextBox 16"/>
          <p:cNvSpPr txBox="1"/>
          <p:nvPr/>
        </p:nvSpPr>
        <p:spPr>
          <a:xfrm>
            <a:off x="7032178" y="3583893"/>
            <a:ext cx="4554802" cy="1438010"/>
          </a:xfrm>
          <a:prstGeom prst="rect">
            <a:avLst/>
          </a:prstGeom>
        </p:spPr>
        <p:txBody>
          <a:bodyPr lIns="0" tIns="0" rIns="0" bIns="0" rtlCol="0" anchor="t">
            <a:spAutoFit/>
          </a:bodyPr>
          <a:lstStyle/>
          <a:p>
            <a:pPr marL="0" lvl="0" indent="0" algn="r">
              <a:lnSpc>
                <a:spcPts val="10711"/>
              </a:lnSpc>
            </a:pPr>
            <a:r>
              <a:rPr lang="en-US" sz="10299">
                <a:solidFill>
                  <a:srgbClr val="00B0F0"/>
                </a:solidFill>
                <a:latin typeface="Bobby Jones"/>
                <a:ea typeface="Bobby Jones"/>
                <a:cs typeface="Bobby Jones"/>
                <a:sym typeface="Bobby Jones"/>
              </a:rPr>
              <a:t>Thanks!</a:t>
            </a:r>
          </a:p>
        </p:txBody>
      </p:sp>
      <p:sp>
        <p:nvSpPr>
          <p:cNvPr id="17" name="Freeform 17"/>
          <p:cNvSpPr/>
          <p:nvPr/>
        </p:nvSpPr>
        <p:spPr>
          <a:xfrm rot="-3192777">
            <a:off x="2514487" y="3672597"/>
            <a:ext cx="3209727" cy="3299719"/>
          </a:xfrm>
          <a:custGeom>
            <a:avLst/>
            <a:gdLst/>
            <a:ahLst/>
            <a:cxnLst/>
            <a:rect l="l" t="t" r="r" b="b"/>
            <a:pathLst>
              <a:path w="3209727" h="3299719">
                <a:moveTo>
                  <a:pt x="0" y="0"/>
                </a:moveTo>
                <a:lnTo>
                  <a:pt x="3209727" y="0"/>
                </a:lnTo>
                <a:lnTo>
                  <a:pt x="3209727" y="3299720"/>
                </a:lnTo>
                <a:lnTo>
                  <a:pt x="0" y="3299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3751634" y="793894"/>
            <a:ext cx="2072837" cy="434432"/>
          </a:xfrm>
          <a:custGeom>
            <a:avLst/>
            <a:gdLst/>
            <a:ahLst/>
            <a:cxnLst/>
            <a:rect l="l" t="t" r="r" b="b"/>
            <a:pathLst>
              <a:path w="2072837" h="434432">
                <a:moveTo>
                  <a:pt x="0" y="0"/>
                </a:moveTo>
                <a:lnTo>
                  <a:pt x="2072837" y="0"/>
                </a:lnTo>
                <a:lnTo>
                  <a:pt x="2072837" y="434432"/>
                </a:lnTo>
                <a:lnTo>
                  <a:pt x="0" y="434432"/>
                </a:lnTo>
                <a:lnTo>
                  <a:pt x="0" y="0"/>
                </a:lnTo>
                <a:close/>
              </a:path>
            </a:pathLst>
          </a:custGeom>
          <a:blipFill>
            <a:blip r:embed="rId9"/>
            <a:stretch>
              <a:fillRect/>
            </a:stretch>
          </a:blipFill>
        </p:spPr>
        <p:txBody>
          <a:bodyPr/>
          <a:lstStyle/>
          <a:p>
            <a:endParaRPr lang="en-US"/>
          </a:p>
        </p:txBody>
      </p:sp>
      <p:sp>
        <p:nvSpPr>
          <p:cNvPr id="19" name="Freeform 19"/>
          <p:cNvSpPr/>
          <p:nvPr/>
        </p:nvSpPr>
        <p:spPr>
          <a:xfrm>
            <a:off x="871855" y="529341"/>
            <a:ext cx="2644531" cy="1036331"/>
          </a:xfrm>
          <a:custGeom>
            <a:avLst/>
            <a:gdLst/>
            <a:ahLst/>
            <a:cxnLst/>
            <a:rect l="l" t="t" r="r" b="b"/>
            <a:pathLst>
              <a:path w="2644531" h="1036331">
                <a:moveTo>
                  <a:pt x="0" y="0"/>
                </a:moveTo>
                <a:lnTo>
                  <a:pt x="2644531" y="0"/>
                </a:lnTo>
                <a:lnTo>
                  <a:pt x="2644531" y="1036331"/>
                </a:lnTo>
                <a:lnTo>
                  <a:pt x="0" y="1036331"/>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0097291" y="282538"/>
            <a:ext cx="16381417" cy="1492324"/>
            <a:chOff x="0" y="0"/>
            <a:chExt cx="20471715" cy="1864944"/>
          </a:xfrm>
        </p:grpSpPr>
        <p:sp>
          <p:nvSpPr>
            <p:cNvPr id="3" name="Freeform 3"/>
            <p:cNvSpPr/>
            <p:nvPr/>
          </p:nvSpPr>
          <p:spPr>
            <a:xfrm>
              <a:off x="0" y="0"/>
              <a:ext cx="20471715" cy="1864944"/>
            </a:xfrm>
            <a:custGeom>
              <a:avLst/>
              <a:gdLst/>
              <a:ahLst/>
              <a:cxnLst/>
              <a:rect l="l" t="t" r="r" b="b"/>
              <a:pathLst>
                <a:path w="20471715" h="1864944">
                  <a:moveTo>
                    <a:pt x="0" y="0"/>
                  </a:moveTo>
                  <a:lnTo>
                    <a:pt x="20471715" y="0"/>
                  </a:lnTo>
                  <a:lnTo>
                    <a:pt x="20471715" y="1864944"/>
                  </a:lnTo>
                  <a:lnTo>
                    <a:pt x="0" y="1864944"/>
                  </a:lnTo>
                  <a:close/>
                </a:path>
              </a:pathLst>
            </a:custGeom>
            <a:solidFill>
              <a:srgbClr val="000000">
                <a:alpha val="0"/>
              </a:srgbClr>
            </a:solidFill>
          </p:spPr>
          <p:txBody>
            <a:bodyPr/>
            <a:lstStyle/>
            <a:p>
              <a:endParaRPr lang="en-US"/>
            </a:p>
          </p:txBody>
        </p:sp>
        <p:sp>
          <p:nvSpPr>
            <p:cNvPr id="4" name="TextBox 4"/>
            <p:cNvSpPr txBox="1"/>
            <p:nvPr/>
          </p:nvSpPr>
          <p:spPr>
            <a:xfrm>
              <a:off x="0" y="-28575"/>
              <a:ext cx="20471715" cy="1893519"/>
            </a:xfrm>
            <a:prstGeom prst="rect">
              <a:avLst/>
            </a:prstGeom>
          </p:spPr>
          <p:txBody>
            <a:bodyPr lIns="0" tIns="0" rIns="0" bIns="0" rtlCol="0" anchor="t"/>
            <a:lstStyle/>
            <a:p>
              <a:pPr algn="l">
                <a:lnSpc>
                  <a:spcPts val="9239"/>
                </a:lnSpc>
              </a:pPr>
              <a:r>
                <a:rPr lang="en-US" sz="7699">
                  <a:solidFill>
                    <a:srgbClr val="FF66C4"/>
                  </a:solidFill>
                  <a:latin typeface="Bobby Jones"/>
                  <a:ea typeface="Bobby Jones"/>
                  <a:cs typeface="Bobby Jones"/>
                  <a:sym typeface="Bobby Jones"/>
                </a:rPr>
                <a:t>What do we know?</a:t>
              </a:r>
            </a:p>
          </p:txBody>
        </p:sp>
      </p:grpSp>
      <p:grpSp>
        <p:nvGrpSpPr>
          <p:cNvPr id="5" name="Group 5"/>
          <p:cNvGrpSpPr/>
          <p:nvPr/>
        </p:nvGrpSpPr>
        <p:grpSpPr>
          <a:xfrm>
            <a:off x="9795327" y="9456854"/>
            <a:ext cx="8264341" cy="635228"/>
            <a:chOff x="0" y="0"/>
            <a:chExt cx="11448514" cy="879976"/>
          </a:xfrm>
        </p:grpSpPr>
        <p:sp>
          <p:nvSpPr>
            <p:cNvPr id="6" name="Freeform 6"/>
            <p:cNvSpPr/>
            <p:nvPr/>
          </p:nvSpPr>
          <p:spPr>
            <a:xfrm>
              <a:off x="0" y="0"/>
              <a:ext cx="11448513" cy="879976"/>
            </a:xfrm>
            <a:custGeom>
              <a:avLst/>
              <a:gdLst/>
              <a:ahLst/>
              <a:cxnLst/>
              <a:rect l="l" t="t" r="r" b="b"/>
              <a:pathLst>
                <a:path w="11448513" h="879976">
                  <a:moveTo>
                    <a:pt x="0" y="0"/>
                  </a:moveTo>
                  <a:lnTo>
                    <a:pt x="11448513" y="0"/>
                  </a:lnTo>
                  <a:lnTo>
                    <a:pt x="11448513" y="879976"/>
                  </a:lnTo>
                  <a:lnTo>
                    <a:pt x="0" y="879976"/>
                  </a:lnTo>
                  <a:close/>
                </a:path>
              </a:pathLst>
            </a:custGeom>
            <a:solidFill>
              <a:srgbClr val="000000">
                <a:alpha val="0"/>
              </a:srgbClr>
            </a:solidFill>
          </p:spPr>
          <p:txBody>
            <a:bodyPr/>
            <a:lstStyle/>
            <a:p>
              <a:endParaRPr lang="en-US"/>
            </a:p>
          </p:txBody>
        </p:sp>
        <p:sp>
          <p:nvSpPr>
            <p:cNvPr id="7" name="TextBox 7"/>
            <p:cNvSpPr txBox="1"/>
            <p:nvPr/>
          </p:nvSpPr>
          <p:spPr>
            <a:xfrm>
              <a:off x="0" y="0"/>
              <a:ext cx="11448514" cy="879976"/>
            </a:xfrm>
            <a:prstGeom prst="rect">
              <a:avLst/>
            </a:prstGeom>
          </p:spPr>
          <p:txBody>
            <a:bodyPr lIns="0" tIns="0" rIns="0" bIns="0" rtlCol="0" anchor="t"/>
            <a:lstStyle/>
            <a:p>
              <a:pPr algn="r">
                <a:lnSpc>
                  <a:spcPts val="2160"/>
                </a:lnSpc>
              </a:pPr>
              <a:r>
                <a:rPr lang="en-US" sz="1800" i="1">
                  <a:solidFill>
                    <a:srgbClr val="FFFFFF"/>
                  </a:solidFill>
                  <a:latin typeface="DM Sans Italics"/>
                  <a:ea typeface="DM Sans Italics"/>
                  <a:cs typeface="DM Sans Italics"/>
                  <a:sym typeface="DM Sans Italics"/>
                </a:rPr>
                <a:t>Report of a National Survey of Children, their Parents and Adults regarding Online Safety 2021 - National Advisory Council for Online Safety</a:t>
              </a:r>
            </a:p>
          </p:txBody>
        </p:sp>
      </p:grpSp>
      <p:grpSp>
        <p:nvGrpSpPr>
          <p:cNvPr id="8" name="Group 8"/>
          <p:cNvGrpSpPr/>
          <p:nvPr/>
        </p:nvGrpSpPr>
        <p:grpSpPr>
          <a:xfrm>
            <a:off x="1448671" y="2339591"/>
            <a:ext cx="15390657" cy="5607817"/>
            <a:chOff x="0" y="0"/>
            <a:chExt cx="20520876" cy="7477089"/>
          </a:xfrm>
        </p:grpSpPr>
        <p:grpSp>
          <p:nvGrpSpPr>
            <p:cNvPr id="9" name="Group 9"/>
            <p:cNvGrpSpPr/>
            <p:nvPr/>
          </p:nvGrpSpPr>
          <p:grpSpPr>
            <a:xfrm>
              <a:off x="0" y="16963"/>
              <a:ext cx="9200345" cy="7236577"/>
              <a:chOff x="0" y="0"/>
              <a:chExt cx="8748918" cy="6881505"/>
            </a:xfrm>
          </p:grpSpPr>
          <p:sp>
            <p:nvSpPr>
              <p:cNvPr id="10" name="Freeform 10"/>
              <p:cNvSpPr/>
              <p:nvPr/>
            </p:nvSpPr>
            <p:spPr>
              <a:xfrm>
                <a:off x="0" y="0"/>
                <a:ext cx="8748919" cy="6881506"/>
              </a:xfrm>
              <a:custGeom>
                <a:avLst/>
                <a:gdLst/>
                <a:ahLst/>
                <a:cxnLst/>
                <a:rect l="l" t="t" r="r" b="b"/>
                <a:pathLst>
                  <a:path w="8748919" h="6881506">
                    <a:moveTo>
                      <a:pt x="8624458" y="6881506"/>
                    </a:moveTo>
                    <a:lnTo>
                      <a:pt x="124460" y="6881506"/>
                    </a:lnTo>
                    <a:cubicBezTo>
                      <a:pt x="55880" y="6881506"/>
                      <a:pt x="0" y="6825625"/>
                      <a:pt x="0" y="6757045"/>
                    </a:cubicBezTo>
                    <a:lnTo>
                      <a:pt x="0" y="124460"/>
                    </a:lnTo>
                    <a:cubicBezTo>
                      <a:pt x="0" y="55880"/>
                      <a:pt x="55880" y="0"/>
                      <a:pt x="124460" y="0"/>
                    </a:cubicBezTo>
                    <a:lnTo>
                      <a:pt x="8624459" y="0"/>
                    </a:lnTo>
                    <a:cubicBezTo>
                      <a:pt x="8693038" y="0"/>
                      <a:pt x="8748919" y="55880"/>
                      <a:pt x="8748919" y="124460"/>
                    </a:cubicBezTo>
                    <a:lnTo>
                      <a:pt x="8748919" y="6757046"/>
                    </a:lnTo>
                    <a:cubicBezTo>
                      <a:pt x="8748919" y="6825625"/>
                      <a:pt x="8693038" y="6881506"/>
                      <a:pt x="8624459" y="6881506"/>
                    </a:cubicBezTo>
                    <a:close/>
                  </a:path>
                </a:pathLst>
              </a:custGeom>
              <a:solidFill>
                <a:srgbClr val="38B6FF"/>
              </a:solidFill>
            </p:spPr>
            <p:txBody>
              <a:bodyPr/>
              <a:lstStyle/>
              <a:p>
                <a:endParaRPr lang="en-US"/>
              </a:p>
            </p:txBody>
          </p:sp>
        </p:grpSp>
        <p:grpSp>
          <p:nvGrpSpPr>
            <p:cNvPr id="11" name="Group 11"/>
            <p:cNvGrpSpPr/>
            <p:nvPr/>
          </p:nvGrpSpPr>
          <p:grpSpPr>
            <a:xfrm>
              <a:off x="115653" y="0"/>
              <a:ext cx="20405223" cy="7477089"/>
              <a:chOff x="0" y="0"/>
              <a:chExt cx="18779854" cy="6881505"/>
            </a:xfrm>
          </p:grpSpPr>
          <p:sp>
            <p:nvSpPr>
              <p:cNvPr id="12" name="Freeform 12"/>
              <p:cNvSpPr/>
              <p:nvPr/>
            </p:nvSpPr>
            <p:spPr>
              <a:xfrm>
                <a:off x="0" y="0"/>
                <a:ext cx="18779855" cy="6881506"/>
              </a:xfrm>
              <a:custGeom>
                <a:avLst/>
                <a:gdLst/>
                <a:ahLst/>
                <a:cxnLst/>
                <a:rect l="l" t="t" r="r" b="b"/>
                <a:pathLst>
                  <a:path w="18779855" h="6881506">
                    <a:moveTo>
                      <a:pt x="18655395" y="6881506"/>
                    </a:moveTo>
                    <a:lnTo>
                      <a:pt x="124460" y="6881506"/>
                    </a:lnTo>
                    <a:cubicBezTo>
                      <a:pt x="55880" y="6881506"/>
                      <a:pt x="0" y="6825625"/>
                      <a:pt x="0" y="6757045"/>
                    </a:cubicBezTo>
                    <a:lnTo>
                      <a:pt x="0" y="124460"/>
                    </a:lnTo>
                    <a:cubicBezTo>
                      <a:pt x="0" y="55880"/>
                      <a:pt x="55880" y="0"/>
                      <a:pt x="124460" y="0"/>
                    </a:cubicBezTo>
                    <a:lnTo>
                      <a:pt x="18655395" y="0"/>
                    </a:lnTo>
                    <a:cubicBezTo>
                      <a:pt x="18723975" y="0"/>
                      <a:pt x="18779855" y="55880"/>
                      <a:pt x="18779855" y="124460"/>
                    </a:cubicBezTo>
                    <a:lnTo>
                      <a:pt x="18779855" y="6757046"/>
                    </a:lnTo>
                    <a:cubicBezTo>
                      <a:pt x="18779855" y="6825625"/>
                      <a:pt x="18723975" y="6881506"/>
                      <a:pt x="18655395" y="6881506"/>
                    </a:cubicBezTo>
                    <a:close/>
                  </a:path>
                </a:pathLst>
              </a:custGeom>
              <a:solidFill>
                <a:srgbClr val="EBF8FF"/>
              </a:solidFill>
            </p:spPr>
            <p:txBody>
              <a:bodyPr/>
              <a:lstStyle/>
              <a:p>
                <a:endParaRPr lang="en-US"/>
              </a:p>
            </p:txBody>
          </p:sp>
        </p:grpSp>
        <p:grpSp>
          <p:nvGrpSpPr>
            <p:cNvPr id="13" name="Group 13"/>
            <p:cNvGrpSpPr/>
            <p:nvPr/>
          </p:nvGrpSpPr>
          <p:grpSpPr>
            <a:xfrm>
              <a:off x="730852" y="1680445"/>
              <a:ext cx="18295162" cy="3820872"/>
              <a:chOff x="0" y="0"/>
              <a:chExt cx="18234785" cy="3808263"/>
            </a:xfrm>
          </p:grpSpPr>
          <p:sp>
            <p:nvSpPr>
              <p:cNvPr id="14" name="Freeform 14"/>
              <p:cNvSpPr/>
              <p:nvPr/>
            </p:nvSpPr>
            <p:spPr>
              <a:xfrm>
                <a:off x="0" y="0"/>
                <a:ext cx="18234785" cy="3808263"/>
              </a:xfrm>
              <a:custGeom>
                <a:avLst/>
                <a:gdLst/>
                <a:ahLst/>
                <a:cxnLst/>
                <a:rect l="l" t="t" r="r" b="b"/>
                <a:pathLst>
                  <a:path w="18234785" h="3808263">
                    <a:moveTo>
                      <a:pt x="0" y="0"/>
                    </a:moveTo>
                    <a:lnTo>
                      <a:pt x="18234785" y="0"/>
                    </a:lnTo>
                    <a:lnTo>
                      <a:pt x="18234785" y="3808263"/>
                    </a:lnTo>
                    <a:lnTo>
                      <a:pt x="0" y="3808263"/>
                    </a:lnTo>
                    <a:close/>
                  </a:path>
                </a:pathLst>
              </a:custGeom>
              <a:solidFill>
                <a:srgbClr val="000000">
                  <a:alpha val="0"/>
                </a:srgbClr>
              </a:solidFill>
            </p:spPr>
            <p:txBody>
              <a:bodyPr/>
              <a:lstStyle/>
              <a:p>
                <a:endParaRPr lang="en-US"/>
              </a:p>
            </p:txBody>
          </p:sp>
          <p:sp>
            <p:nvSpPr>
              <p:cNvPr id="15" name="TextBox 15"/>
              <p:cNvSpPr txBox="1"/>
              <p:nvPr/>
            </p:nvSpPr>
            <p:spPr>
              <a:xfrm>
                <a:off x="0" y="-57150"/>
                <a:ext cx="18234785" cy="3865413"/>
              </a:xfrm>
              <a:prstGeom prst="rect">
                <a:avLst/>
              </a:prstGeom>
            </p:spPr>
            <p:txBody>
              <a:bodyPr lIns="0" tIns="0" rIns="0" bIns="0" rtlCol="0" anchor="t"/>
              <a:lstStyle/>
              <a:p>
                <a:pPr marL="885199" lvl="1" indent="-442599" algn="l">
                  <a:lnSpc>
                    <a:spcPts val="5494"/>
                  </a:lnSpc>
                  <a:buFont typeface="Arial"/>
                  <a:buChar char="•"/>
                </a:pPr>
                <a:r>
                  <a:rPr lang="en-US" sz="4100" i="1">
                    <a:solidFill>
                      <a:srgbClr val="000000"/>
                    </a:solidFill>
                    <a:latin typeface="DM Sans Italics"/>
                    <a:ea typeface="DM Sans Italics"/>
                    <a:cs typeface="DM Sans Italics"/>
                    <a:sym typeface="DM Sans Italics"/>
                  </a:rPr>
                  <a:t>People being nasty to each other; </a:t>
                </a:r>
              </a:p>
              <a:p>
                <a:pPr marL="885199" lvl="1" indent="-442599" algn="l">
                  <a:lnSpc>
                    <a:spcPts val="5494"/>
                  </a:lnSpc>
                  <a:buFont typeface="Arial"/>
                  <a:buChar char="•"/>
                </a:pPr>
                <a:r>
                  <a:rPr lang="en-US" sz="4100" i="1">
                    <a:solidFill>
                      <a:srgbClr val="000000"/>
                    </a:solidFill>
                    <a:latin typeface="DM Sans Italics"/>
                    <a:ea typeface="DM Sans Italics"/>
                    <a:cs typeface="DM Sans Italics"/>
                    <a:sym typeface="DM Sans Italics"/>
                  </a:rPr>
                  <a:t>Bullying; </a:t>
                </a:r>
              </a:p>
              <a:p>
                <a:pPr marL="885199" lvl="1" indent="-442599" algn="l">
                  <a:lnSpc>
                    <a:spcPts val="5494"/>
                  </a:lnSpc>
                  <a:buFont typeface="Arial"/>
                  <a:buChar char="•"/>
                </a:pPr>
                <a:r>
                  <a:rPr lang="en-US" sz="4100" i="1">
                    <a:solidFill>
                      <a:srgbClr val="000000"/>
                    </a:solidFill>
                    <a:latin typeface="DM Sans Italics"/>
                    <a:ea typeface="DM Sans Italics"/>
                    <a:cs typeface="DM Sans Italics"/>
                    <a:sym typeface="DM Sans Italics"/>
                  </a:rPr>
                  <a:t>Inappropriate/disturbing videos/ photos;</a:t>
                </a:r>
              </a:p>
              <a:p>
                <a:pPr algn="l">
                  <a:lnSpc>
                    <a:spcPts val="5494"/>
                  </a:lnSpc>
                </a:pPr>
                <a:endParaRPr lang="en-US" sz="4100" i="1">
                  <a:solidFill>
                    <a:srgbClr val="000000"/>
                  </a:solidFill>
                  <a:latin typeface="DM Sans Italics"/>
                  <a:ea typeface="DM Sans Italics"/>
                  <a:cs typeface="DM Sans Italics"/>
                  <a:sym typeface="DM Sans Italics"/>
                </a:endParaRPr>
              </a:p>
            </p:txBody>
          </p:sp>
        </p:grpSp>
        <p:grpSp>
          <p:nvGrpSpPr>
            <p:cNvPr id="16" name="Group 16"/>
            <p:cNvGrpSpPr/>
            <p:nvPr/>
          </p:nvGrpSpPr>
          <p:grpSpPr>
            <a:xfrm>
              <a:off x="730852" y="417826"/>
              <a:ext cx="11302596" cy="1083498"/>
              <a:chOff x="0" y="0"/>
              <a:chExt cx="11265296" cy="1079922"/>
            </a:xfrm>
          </p:grpSpPr>
          <p:sp>
            <p:nvSpPr>
              <p:cNvPr id="17" name="Freeform 17"/>
              <p:cNvSpPr/>
              <p:nvPr/>
            </p:nvSpPr>
            <p:spPr>
              <a:xfrm>
                <a:off x="0" y="0"/>
                <a:ext cx="11265295" cy="1079922"/>
              </a:xfrm>
              <a:custGeom>
                <a:avLst/>
                <a:gdLst/>
                <a:ahLst/>
                <a:cxnLst/>
                <a:rect l="l" t="t" r="r" b="b"/>
                <a:pathLst>
                  <a:path w="11265295" h="1079922">
                    <a:moveTo>
                      <a:pt x="0" y="0"/>
                    </a:moveTo>
                    <a:lnTo>
                      <a:pt x="11265295" y="0"/>
                    </a:lnTo>
                    <a:lnTo>
                      <a:pt x="11265295" y="1079922"/>
                    </a:lnTo>
                    <a:lnTo>
                      <a:pt x="0" y="1079922"/>
                    </a:lnTo>
                    <a:close/>
                  </a:path>
                </a:pathLst>
              </a:custGeom>
              <a:solidFill>
                <a:srgbClr val="000000">
                  <a:alpha val="0"/>
                </a:srgbClr>
              </a:solidFill>
            </p:spPr>
            <p:txBody>
              <a:bodyPr/>
              <a:lstStyle/>
              <a:p>
                <a:endParaRPr lang="en-US"/>
              </a:p>
            </p:txBody>
          </p:sp>
          <p:sp>
            <p:nvSpPr>
              <p:cNvPr id="18" name="TextBox 18"/>
              <p:cNvSpPr txBox="1"/>
              <p:nvPr/>
            </p:nvSpPr>
            <p:spPr>
              <a:xfrm>
                <a:off x="0" y="0"/>
                <a:ext cx="11265296" cy="1079922"/>
              </a:xfrm>
              <a:prstGeom prst="rect">
                <a:avLst/>
              </a:prstGeom>
            </p:spPr>
            <p:txBody>
              <a:bodyPr lIns="0" tIns="0" rIns="0" bIns="0" rtlCol="0" anchor="t"/>
              <a:lstStyle/>
              <a:p>
                <a:pPr algn="l">
                  <a:lnSpc>
                    <a:spcPts val="5160"/>
                  </a:lnSpc>
                </a:pPr>
                <a:r>
                  <a:rPr lang="en-US" sz="4300" b="1">
                    <a:solidFill>
                      <a:srgbClr val="000000"/>
                    </a:solidFill>
                    <a:latin typeface="DM Sans Bold"/>
                    <a:ea typeface="DM Sans Bold"/>
                    <a:cs typeface="DM Sans Bold"/>
                    <a:sym typeface="DM Sans Bold"/>
                  </a:rPr>
                  <a:t>Things that upset young people</a:t>
                </a:r>
              </a:p>
            </p:txBody>
          </p:sp>
        </p:grpSp>
        <p:grpSp>
          <p:nvGrpSpPr>
            <p:cNvPr id="19" name="Group 19"/>
            <p:cNvGrpSpPr/>
            <p:nvPr/>
          </p:nvGrpSpPr>
          <p:grpSpPr>
            <a:xfrm>
              <a:off x="2363591" y="5680437"/>
              <a:ext cx="18157285" cy="938516"/>
              <a:chOff x="0" y="0"/>
              <a:chExt cx="18097363" cy="935418"/>
            </a:xfrm>
          </p:grpSpPr>
          <p:sp>
            <p:nvSpPr>
              <p:cNvPr id="20" name="Freeform 20"/>
              <p:cNvSpPr/>
              <p:nvPr/>
            </p:nvSpPr>
            <p:spPr>
              <a:xfrm>
                <a:off x="0" y="0"/>
                <a:ext cx="18097362" cy="935418"/>
              </a:xfrm>
              <a:custGeom>
                <a:avLst/>
                <a:gdLst/>
                <a:ahLst/>
                <a:cxnLst/>
                <a:rect l="l" t="t" r="r" b="b"/>
                <a:pathLst>
                  <a:path w="18097362" h="935418">
                    <a:moveTo>
                      <a:pt x="0" y="0"/>
                    </a:moveTo>
                    <a:lnTo>
                      <a:pt x="18097362" y="0"/>
                    </a:lnTo>
                    <a:lnTo>
                      <a:pt x="18097362" y="935418"/>
                    </a:lnTo>
                    <a:lnTo>
                      <a:pt x="0" y="935418"/>
                    </a:lnTo>
                    <a:close/>
                  </a:path>
                </a:pathLst>
              </a:custGeom>
              <a:solidFill>
                <a:srgbClr val="000000">
                  <a:alpha val="0"/>
                </a:srgbClr>
              </a:solidFill>
            </p:spPr>
            <p:txBody>
              <a:bodyPr/>
              <a:lstStyle/>
              <a:p>
                <a:endParaRPr lang="en-US"/>
              </a:p>
            </p:txBody>
          </p:sp>
          <p:sp>
            <p:nvSpPr>
              <p:cNvPr id="21" name="TextBox 21"/>
              <p:cNvSpPr txBox="1"/>
              <p:nvPr/>
            </p:nvSpPr>
            <p:spPr>
              <a:xfrm>
                <a:off x="0" y="-9525"/>
                <a:ext cx="18097363" cy="944943"/>
              </a:xfrm>
              <a:prstGeom prst="rect">
                <a:avLst/>
              </a:prstGeom>
            </p:spPr>
            <p:txBody>
              <a:bodyPr lIns="0" tIns="0" rIns="0" bIns="0" rtlCol="0" anchor="t"/>
              <a:lstStyle/>
              <a:p>
                <a:pPr algn="l">
                  <a:lnSpc>
                    <a:spcPts val="4200"/>
                  </a:lnSpc>
                </a:pPr>
                <a:r>
                  <a:rPr lang="en-US" sz="3500" b="1">
                    <a:solidFill>
                      <a:srgbClr val="000000"/>
                    </a:solidFill>
                    <a:latin typeface="DM Sans Bold"/>
                    <a:ea typeface="DM Sans Bold"/>
                    <a:cs typeface="DM Sans Bold"/>
                    <a:sym typeface="DM Sans Bold"/>
                  </a:rPr>
                  <a:t>Many children don’t tell if something bothers them online </a:t>
                </a:r>
              </a:p>
            </p:txBody>
          </p:sp>
        </p:grpSp>
        <p:sp>
          <p:nvSpPr>
            <p:cNvPr id="22" name="Freeform 22"/>
            <p:cNvSpPr/>
            <p:nvPr/>
          </p:nvSpPr>
          <p:spPr>
            <a:xfrm>
              <a:off x="325261" y="5322196"/>
              <a:ext cx="1811215" cy="1654998"/>
            </a:xfrm>
            <a:custGeom>
              <a:avLst/>
              <a:gdLst/>
              <a:ahLst/>
              <a:cxnLst/>
              <a:rect l="l" t="t" r="r" b="b"/>
              <a:pathLst>
                <a:path w="1811215" h="1654998">
                  <a:moveTo>
                    <a:pt x="0" y="0"/>
                  </a:moveTo>
                  <a:lnTo>
                    <a:pt x="1811216" y="0"/>
                  </a:lnTo>
                  <a:lnTo>
                    <a:pt x="1811216" y="1654998"/>
                  </a:lnTo>
                  <a:lnTo>
                    <a:pt x="0" y="16549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3" name="Freeform 23"/>
          <p:cNvSpPr/>
          <p:nvPr/>
        </p:nvSpPr>
        <p:spPr>
          <a:xfrm rot="8100000">
            <a:off x="15412298" y="6480368"/>
            <a:ext cx="2854061" cy="2934081"/>
          </a:xfrm>
          <a:custGeom>
            <a:avLst/>
            <a:gdLst/>
            <a:ahLst/>
            <a:cxnLst/>
            <a:rect l="l" t="t" r="r" b="b"/>
            <a:pathLst>
              <a:path w="2854061" h="2934081">
                <a:moveTo>
                  <a:pt x="0" y="0"/>
                </a:moveTo>
                <a:lnTo>
                  <a:pt x="2854061" y="0"/>
                </a:lnTo>
                <a:lnTo>
                  <a:pt x="2854061" y="2934081"/>
                </a:lnTo>
                <a:lnTo>
                  <a:pt x="0" y="29340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5230150" y="489523"/>
            <a:ext cx="2402892" cy="703884"/>
            <a:chOff x="0" y="0"/>
            <a:chExt cx="3203856" cy="938512"/>
          </a:xfrm>
        </p:grpSpPr>
        <p:sp>
          <p:nvSpPr>
            <p:cNvPr id="3" name="Freeform 3"/>
            <p:cNvSpPr/>
            <p:nvPr/>
          </p:nvSpPr>
          <p:spPr>
            <a:xfrm>
              <a:off x="0" y="0"/>
              <a:ext cx="3203856" cy="938512"/>
            </a:xfrm>
            <a:custGeom>
              <a:avLst/>
              <a:gdLst/>
              <a:ahLst/>
              <a:cxnLst/>
              <a:rect l="l" t="t" r="r" b="b"/>
              <a:pathLst>
                <a:path w="3203856" h="938512">
                  <a:moveTo>
                    <a:pt x="0" y="0"/>
                  </a:moveTo>
                  <a:lnTo>
                    <a:pt x="3203856" y="0"/>
                  </a:lnTo>
                  <a:lnTo>
                    <a:pt x="3203856" y="938512"/>
                  </a:lnTo>
                  <a:lnTo>
                    <a:pt x="0" y="938512"/>
                  </a:lnTo>
                  <a:close/>
                </a:path>
              </a:pathLst>
            </a:custGeom>
            <a:solidFill>
              <a:srgbClr val="000000">
                <a:alpha val="0"/>
              </a:srgbClr>
            </a:solidFill>
          </p:spPr>
          <p:txBody>
            <a:bodyPr/>
            <a:lstStyle/>
            <a:p>
              <a:endParaRPr lang="en-US"/>
            </a:p>
          </p:txBody>
        </p:sp>
        <p:sp>
          <p:nvSpPr>
            <p:cNvPr id="4" name="TextBox 4"/>
            <p:cNvSpPr txBox="1"/>
            <p:nvPr/>
          </p:nvSpPr>
          <p:spPr>
            <a:xfrm>
              <a:off x="0" y="0"/>
              <a:ext cx="3203856"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ACTIVITY: </a:t>
              </a:r>
            </a:p>
          </p:txBody>
        </p:sp>
      </p:grpSp>
      <p:grpSp>
        <p:nvGrpSpPr>
          <p:cNvPr id="5" name="Group 5"/>
          <p:cNvGrpSpPr/>
          <p:nvPr/>
        </p:nvGrpSpPr>
        <p:grpSpPr>
          <a:xfrm>
            <a:off x="1203242" y="2772487"/>
            <a:ext cx="11851035" cy="1113851"/>
            <a:chOff x="0" y="0"/>
            <a:chExt cx="10615472" cy="997724"/>
          </a:xfrm>
        </p:grpSpPr>
        <p:sp>
          <p:nvSpPr>
            <p:cNvPr id="6" name="Freeform 6"/>
            <p:cNvSpPr/>
            <p:nvPr/>
          </p:nvSpPr>
          <p:spPr>
            <a:xfrm>
              <a:off x="0" y="0"/>
              <a:ext cx="10615471" cy="997723"/>
            </a:xfrm>
            <a:custGeom>
              <a:avLst/>
              <a:gdLst/>
              <a:ahLst/>
              <a:cxnLst/>
              <a:rect l="l" t="t" r="r" b="b"/>
              <a:pathLst>
                <a:path w="10615471" h="997723">
                  <a:moveTo>
                    <a:pt x="0" y="0"/>
                  </a:moveTo>
                  <a:lnTo>
                    <a:pt x="10615471" y="0"/>
                  </a:lnTo>
                  <a:lnTo>
                    <a:pt x="10615471" y="997723"/>
                  </a:lnTo>
                  <a:lnTo>
                    <a:pt x="0" y="997723"/>
                  </a:lnTo>
                  <a:close/>
                </a:path>
              </a:pathLst>
            </a:custGeom>
            <a:solidFill>
              <a:srgbClr val="000000">
                <a:alpha val="0"/>
              </a:srgbClr>
            </a:solidFill>
          </p:spPr>
          <p:txBody>
            <a:bodyPr/>
            <a:lstStyle/>
            <a:p>
              <a:endParaRPr lang="en-US"/>
            </a:p>
          </p:txBody>
        </p:sp>
        <p:sp>
          <p:nvSpPr>
            <p:cNvPr id="7" name="TextBox 7"/>
            <p:cNvSpPr txBox="1"/>
            <p:nvPr/>
          </p:nvSpPr>
          <p:spPr>
            <a:xfrm>
              <a:off x="0" y="-209550"/>
              <a:ext cx="10615472" cy="1207274"/>
            </a:xfrm>
            <a:prstGeom prst="rect">
              <a:avLst/>
            </a:prstGeom>
          </p:spPr>
          <p:txBody>
            <a:bodyPr lIns="0" tIns="0" rIns="0" bIns="0" rtlCol="0" anchor="ctr"/>
            <a:lstStyle/>
            <a:p>
              <a:pPr algn="l">
                <a:lnSpc>
                  <a:spcPts val="6659"/>
                </a:lnSpc>
              </a:pPr>
              <a:r>
                <a:rPr lang="en-US" sz="3699" b="1">
                  <a:solidFill>
                    <a:srgbClr val="000000"/>
                  </a:solidFill>
                  <a:latin typeface="DM Sans Bold"/>
                  <a:ea typeface="DM Sans Bold"/>
                  <a:cs typeface="DM Sans Bold"/>
                  <a:sym typeface="DM Sans Bold"/>
                </a:rPr>
                <a:t>REMEMBER</a:t>
              </a:r>
              <a:r>
                <a:rPr lang="en-US" sz="3699">
                  <a:solidFill>
                    <a:srgbClr val="000000"/>
                  </a:solidFill>
                  <a:latin typeface="DM Sans"/>
                  <a:ea typeface="DM Sans"/>
                  <a:cs typeface="DM Sans"/>
                  <a:sym typeface="DM Sans"/>
                </a:rPr>
                <a:t> THE BENEFITS OUTWEIGH THE RISKS!</a:t>
              </a:r>
            </a:p>
          </p:txBody>
        </p:sp>
      </p:grpSp>
      <p:grpSp>
        <p:nvGrpSpPr>
          <p:cNvPr id="8" name="Group 8"/>
          <p:cNvGrpSpPr/>
          <p:nvPr/>
        </p:nvGrpSpPr>
        <p:grpSpPr>
          <a:xfrm>
            <a:off x="1203242" y="3886338"/>
            <a:ext cx="12255635" cy="3001188"/>
            <a:chOff x="0" y="0"/>
            <a:chExt cx="14924624" cy="3654776"/>
          </a:xfrm>
        </p:grpSpPr>
        <p:sp>
          <p:nvSpPr>
            <p:cNvPr id="9" name="Freeform 9"/>
            <p:cNvSpPr/>
            <p:nvPr/>
          </p:nvSpPr>
          <p:spPr>
            <a:xfrm>
              <a:off x="0" y="0"/>
              <a:ext cx="14924624" cy="3654776"/>
            </a:xfrm>
            <a:custGeom>
              <a:avLst/>
              <a:gdLst/>
              <a:ahLst/>
              <a:cxnLst/>
              <a:rect l="l" t="t" r="r" b="b"/>
              <a:pathLst>
                <a:path w="14924624" h="3654776">
                  <a:moveTo>
                    <a:pt x="0" y="0"/>
                  </a:moveTo>
                  <a:lnTo>
                    <a:pt x="14924624" y="0"/>
                  </a:lnTo>
                  <a:lnTo>
                    <a:pt x="14924624" y="3654776"/>
                  </a:lnTo>
                  <a:lnTo>
                    <a:pt x="0" y="3654776"/>
                  </a:lnTo>
                  <a:close/>
                </a:path>
              </a:pathLst>
            </a:custGeom>
            <a:solidFill>
              <a:srgbClr val="000000">
                <a:alpha val="0"/>
              </a:srgbClr>
            </a:solidFill>
          </p:spPr>
          <p:txBody>
            <a:bodyPr/>
            <a:lstStyle/>
            <a:p>
              <a:endParaRPr lang="en-US"/>
            </a:p>
          </p:txBody>
        </p:sp>
        <p:sp>
          <p:nvSpPr>
            <p:cNvPr id="10" name="TextBox 10"/>
            <p:cNvSpPr txBox="1"/>
            <p:nvPr/>
          </p:nvSpPr>
          <p:spPr>
            <a:xfrm>
              <a:off x="0" y="-95250"/>
              <a:ext cx="14924624" cy="3750026"/>
            </a:xfrm>
            <a:prstGeom prst="rect">
              <a:avLst/>
            </a:prstGeom>
          </p:spPr>
          <p:txBody>
            <a:bodyPr lIns="0" tIns="0" rIns="0" bIns="0" rtlCol="0" anchor="t"/>
            <a:lstStyle/>
            <a:p>
              <a:pPr algn="l">
                <a:lnSpc>
                  <a:spcPts val="4799"/>
                </a:lnSpc>
              </a:pPr>
              <a:r>
                <a:rPr lang="en-US" sz="3199">
                  <a:solidFill>
                    <a:srgbClr val="000000"/>
                  </a:solidFill>
                  <a:latin typeface="DM Sans"/>
                  <a:ea typeface="DM Sans"/>
                  <a:cs typeface="DM Sans"/>
                  <a:sym typeface="DM Sans"/>
                </a:rPr>
                <a:t>While undoubtedly there are valid concerns about children spending too much time online, accessing inappropriate content, and communicating with people with intent to harm or exploit them: </a:t>
              </a:r>
              <a:r>
                <a:rPr lang="en-US" sz="3199" b="1">
                  <a:solidFill>
                    <a:srgbClr val="000000"/>
                  </a:solidFill>
                  <a:latin typeface="DM Sans Bold"/>
                  <a:ea typeface="DM Sans Bold"/>
                  <a:cs typeface="DM Sans Bold"/>
                  <a:sym typeface="DM Sans Bold"/>
                </a:rPr>
                <a:t>it is equally clear that the internet presents fantastic opportunities for children.</a:t>
              </a:r>
            </a:p>
          </p:txBody>
        </p:sp>
      </p:grpSp>
      <p:sp>
        <p:nvSpPr>
          <p:cNvPr id="11" name="Freeform 11"/>
          <p:cNvSpPr/>
          <p:nvPr/>
        </p:nvSpPr>
        <p:spPr>
          <a:xfrm rot="-426989">
            <a:off x="16103178" y="2198099"/>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 name="Group 12"/>
          <p:cNvGrpSpPr>
            <a:grpSpLocks noChangeAspect="1"/>
          </p:cNvGrpSpPr>
          <p:nvPr/>
        </p:nvGrpSpPr>
        <p:grpSpPr>
          <a:xfrm>
            <a:off x="13907686" y="2679379"/>
            <a:ext cx="3605725" cy="4996560"/>
            <a:chOff x="0" y="0"/>
            <a:chExt cx="4734560" cy="6560820"/>
          </a:xfrm>
        </p:grpSpPr>
        <p:sp>
          <p:nvSpPr>
            <p:cNvPr id="13" name="Freeform 13"/>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F0EDED"/>
            </a:solidFill>
          </p:spPr>
          <p:txBody>
            <a:bodyPr/>
            <a:lstStyle/>
            <a:p>
              <a:endParaRPr lang="en-US"/>
            </a:p>
          </p:txBody>
        </p:sp>
        <p:sp>
          <p:nvSpPr>
            <p:cNvPr id="14" name="Freeform 14"/>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E9E8E9"/>
            </a:solidFill>
          </p:spPr>
          <p:txBody>
            <a:bodyPr/>
            <a:lstStyle/>
            <a:p>
              <a:endParaRPr lang="en-US"/>
            </a:p>
          </p:txBody>
        </p:sp>
        <p:sp>
          <p:nvSpPr>
            <p:cNvPr id="15" name="Freeform 15"/>
            <p:cNvSpPr/>
            <p:nvPr/>
          </p:nvSpPr>
          <p:spPr>
            <a:xfrm>
              <a:off x="256540" y="265430"/>
              <a:ext cx="4207510" cy="6043930"/>
            </a:xfrm>
            <a:custGeom>
              <a:avLst/>
              <a:gdLst/>
              <a:ahLst/>
              <a:cxnLst/>
              <a:rect l="l" t="t" r="r" b="b"/>
              <a:pathLst>
                <a:path w="4207510" h="604393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5"/>
              <a:stretch>
                <a:fillRect l="-25632" r="-15643" b="-22643"/>
              </a:stretch>
            </a:blipFill>
          </p:spPr>
          <p:txBody>
            <a:bodyPr/>
            <a:lstStyle/>
            <a:p>
              <a:endParaRPr lang="en-US"/>
            </a:p>
          </p:txBody>
        </p:sp>
        <p:sp>
          <p:nvSpPr>
            <p:cNvPr id="16" name="Freeform 16"/>
            <p:cNvSpPr/>
            <p:nvPr/>
          </p:nvSpPr>
          <p:spPr>
            <a:xfrm>
              <a:off x="1951378" y="120589"/>
              <a:ext cx="79963" cy="76322"/>
            </a:xfrm>
            <a:custGeom>
              <a:avLst/>
              <a:gdLst/>
              <a:ahLst/>
              <a:cxnLst/>
              <a:rect l="l" t="t" r="r" b="b"/>
              <a:pathLst>
                <a:path w="79963" h="76322">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txBody>
            <a:bodyPr/>
            <a:lstStyle/>
            <a:p>
              <a:endParaRPr lang="en-US"/>
            </a:p>
          </p:txBody>
        </p:sp>
        <p:sp>
          <p:nvSpPr>
            <p:cNvPr id="17" name="Freeform 17"/>
            <p:cNvSpPr/>
            <p:nvPr/>
          </p:nvSpPr>
          <p:spPr>
            <a:xfrm>
              <a:off x="2119473" y="104052"/>
              <a:ext cx="114614" cy="109395"/>
            </a:xfrm>
            <a:custGeom>
              <a:avLst/>
              <a:gdLst/>
              <a:ahLst/>
              <a:cxnLst/>
              <a:rect l="l" t="t" r="r" b="b"/>
              <a:pathLst>
                <a:path w="114614" h="109395">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txBody>
            <a:bodyPr/>
            <a:lstStyle/>
            <a:p>
              <a:endParaRPr lang="en-US"/>
            </a:p>
          </p:txBody>
        </p:sp>
        <p:sp>
          <p:nvSpPr>
            <p:cNvPr id="18" name="Freeform 18"/>
            <p:cNvSpPr/>
            <p:nvPr/>
          </p:nvSpPr>
          <p:spPr>
            <a:xfrm>
              <a:off x="2328944" y="128221"/>
              <a:ext cx="63971" cy="61058"/>
            </a:xfrm>
            <a:custGeom>
              <a:avLst/>
              <a:gdLst/>
              <a:ahLst/>
              <a:cxnLst/>
              <a:rect l="l" t="t" r="r" b="b"/>
              <a:pathLst>
                <a:path w="63971" h="61058">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txBody>
            <a:bodyPr/>
            <a:lstStyle/>
            <a:p>
              <a:endParaRPr lang="en-US"/>
            </a:p>
          </p:txBody>
        </p:sp>
        <p:sp>
          <p:nvSpPr>
            <p:cNvPr id="19" name="Freeform 19"/>
            <p:cNvSpPr/>
            <p:nvPr/>
          </p:nvSpPr>
          <p:spPr>
            <a:xfrm>
              <a:off x="2346270" y="144758"/>
              <a:ext cx="29320" cy="27985"/>
            </a:xfrm>
            <a:custGeom>
              <a:avLst/>
              <a:gdLst/>
              <a:ahLst/>
              <a:cxnLst/>
              <a:rect l="l" t="t" r="r" b="b"/>
              <a:pathLst>
                <a:path w="29320" h="27985">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txBody>
            <a:bodyPr/>
            <a:lstStyle/>
            <a:p>
              <a:endParaRPr lang="en-US"/>
            </a:p>
          </p:txBody>
        </p:sp>
        <p:sp>
          <p:nvSpPr>
            <p:cNvPr id="20" name="Freeform 20"/>
            <p:cNvSpPr/>
            <p:nvPr/>
          </p:nvSpPr>
          <p:spPr>
            <a:xfrm>
              <a:off x="2344044" y="144768"/>
              <a:ext cx="15993" cy="15264"/>
            </a:xfrm>
            <a:custGeom>
              <a:avLst/>
              <a:gdLst/>
              <a:ahLst/>
              <a:cxnLst/>
              <a:rect l="l" t="t" r="r" b="b"/>
              <a:pathLst>
                <a:path w="15993" h="15264">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txBody>
            <a:bodyPr/>
            <a:lstStyle/>
            <a:p>
              <a:endParaRPr lang="en-US"/>
            </a:p>
          </p:txBody>
        </p:sp>
        <p:sp>
          <p:nvSpPr>
            <p:cNvPr id="21" name="Freeform 21"/>
            <p:cNvSpPr/>
            <p:nvPr/>
          </p:nvSpPr>
          <p:spPr>
            <a:xfrm>
              <a:off x="4716780" y="53467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txBody>
            <a:bodyPr/>
            <a:lstStyle/>
            <a:p>
              <a:endParaRPr lang="en-US"/>
            </a:p>
          </p:txBody>
        </p:sp>
        <p:sp>
          <p:nvSpPr>
            <p:cNvPr id="22" name="Freeform 22"/>
            <p:cNvSpPr/>
            <p:nvPr/>
          </p:nvSpPr>
          <p:spPr>
            <a:xfrm>
              <a:off x="4716780" y="86106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txBody>
            <a:bodyPr/>
            <a:lstStyle/>
            <a:p>
              <a:endParaRPr lang="en-US"/>
            </a:p>
          </p:txBody>
        </p:sp>
        <p:sp>
          <p:nvSpPr>
            <p:cNvPr id="23" name="Freeform 23"/>
            <p:cNvSpPr/>
            <p:nvPr/>
          </p:nvSpPr>
          <p:spPr>
            <a:xfrm>
              <a:off x="4064000" y="-2540"/>
              <a:ext cx="320040" cy="19050"/>
            </a:xfrm>
            <a:custGeom>
              <a:avLst/>
              <a:gdLst/>
              <a:ahLst/>
              <a:cxnLst/>
              <a:rect l="l" t="t" r="r" b="b"/>
              <a:pathLst>
                <a:path w="320040" h="1905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BCBCBB"/>
            </a:solidFill>
          </p:spPr>
          <p:txBody>
            <a:bodyPr/>
            <a:lstStyle/>
            <a:p>
              <a:endParaRPr lang="en-US"/>
            </a:p>
          </p:txBody>
        </p:sp>
      </p:grpSp>
      <p:sp>
        <p:nvSpPr>
          <p:cNvPr id="24" name="TextBox 24"/>
          <p:cNvSpPr txBox="1"/>
          <p:nvPr/>
        </p:nvSpPr>
        <p:spPr>
          <a:xfrm>
            <a:off x="4853971" y="1336282"/>
            <a:ext cx="13106198" cy="692793"/>
          </a:xfrm>
          <a:prstGeom prst="rect">
            <a:avLst/>
          </a:prstGeom>
        </p:spPr>
        <p:txBody>
          <a:bodyPr lIns="0" tIns="0" rIns="0" bIns="0" rtlCol="0" anchor="t">
            <a:spAutoFit/>
          </a:bodyPr>
          <a:lstStyle/>
          <a:p>
            <a:pPr marL="0" lvl="0" indent="0" algn="l">
              <a:lnSpc>
                <a:spcPts val="4895"/>
              </a:lnSpc>
              <a:spcBef>
                <a:spcPct val="0"/>
              </a:spcBef>
            </a:pPr>
            <a:r>
              <a:rPr lang="en-US" sz="5500">
                <a:solidFill>
                  <a:srgbClr val="00B0F0"/>
                </a:solidFill>
                <a:latin typeface="Bobby Jones"/>
                <a:ea typeface="Bobby Jones"/>
                <a:cs typeface="Bobby Jones"/>
                <a:sym typeface="Bobby Jones"/>
              </a:rPr>
              <a:t>BENEFITS OF THE INTERNET FOR young people</a:t>
            </a:r>
          </a:p>
        </p:txBody>
      </p:sp>
      <p:sp>
        <p:nvSpPr>
          <p:cNvPr id="25" name="Freeform 25"/>
          <p:cNvSpPr/>
          <p:nvPr/>
        </p:nvSpPr>
        <p:spPr>
          <a:xfrm>
            <a:off x="572151" y="589747"/>
            <a:ext cx="3970594" cy="877907"/>
          </a:xfrm>
          <a:custGeom>
            <a:avLst/>
            <a:gdLst/>
            <a:ahLst/>
            <a:cxnLst/>
            <a:rect l="l" t="t" r="r" b="b"/>
            <a:pathLst>
              <a:path w="3970594" h="877907">
                <a:moveTo>
                  <a:pt x="0" y="0"/>
                </a:moveTo>
                <a:lnTo>
                  <a:pt x="3970593" y="0"/>
                </a:lnTo>
                <a:lnTo>
                  <a:pt x="3970593" y="877906"/>
                </a:lnTo>
                <a:lnTo>
                  <a:pt x="0" y="877906"/>
                </a:lnTo>
                <a:lnTo>
                  <a:pt x="0" y="0"/>
                </a:lnTo>
                <a:close/>
              </a:path>
            </a:pathLst>
          </a:custGeom>
          <a:blipFill>
            <a:blip r:embed="rId6"/>
            <a:stretch>
              <a:fillRect/>
            </a:stretch>
          </a:blipFill>
        </p:spPr>
        <p:txBody>
          <a:bodyPr/>
          <a:lstStyle/>
          <a:p>
            <a:endParaRPr lang="en-US"/>
          </a:p>
        </p:txBody>
      </p:sp>
      <p:grpSp>
        <p:nvGrpSpPr>
          <p:cNvPr id="26" name="Group 26"/>
          <p:cNvGrpSpPr/>
          <p:nvPr/>
        </p:nvGrpSpPr>
        <p:grpSpPr>
          <a:xfrm>
            <a:off x="1028700" y="7881942"/>
            <a:ext cx="12684801" cy="1768272"/>
            <a:chOff x="0" y="0"/>
            <a:chExt cx="16913068" cy="2357696"/>
          </a:xfrm>
        </p:grpSpPr>
        <p:grpSp>
          <p:nvGrpSpPr>
            <p:cNvPr id="27" name="Group 27"/>
            <p:cNvGrpSpPr/>
            <p:nvPr/>
          </p:nvGrpSpPr>
          <p:grpSpPr>
            <a:xfrm>
              <a:off x="436786" y="168800"/>
              <a:ext cx="476021" cy="814669"/>
              <a:chOff x="0" y="0"/>
              <a:chExt cx="667649" cy="1142624"/>
            </a:xfrm>
          </p:grpSpPr>
          <p:sp>
            <p:nvSpPr>
              <p:cNvPr id="28" name="Freeform 28"/>
              <p:cNvSpPr/>
              <p:nvPr/>
            </p:nvSpPr>
            <p:spPr>
              <a:xfrm>
                <a:off x="0" y="0"/>
                <a:ext cx="667649" cy="1142624"/>
              </a:xfrm>
              <a:custGeom>
                <a:avLst/>
                <a:gdLst/>
                <a:ahLst/>
                <a:cxnLst/>
                <a:rect l="l" t="t" r="r" b="b"/>
                <a:pathLst>
                  <a:path w="667649" h="1142624">
                    <a:moveTo>
                      <a:pt x="0" y="0"/>
                    </a:moveTo>
                    <a:lnTo>
                      <a:pt x="667649" y="0"/>
                    </a:lnTo>
                    <a:lnTo>
                      <a:pt x="667649" y="1142624"/>
                    </a:lnTo>
                    <a:lnTo>
                      <a:pt x="0" y="1142624"/>
                    </a:lnTo>
                    <a:close/>
                  </a:path>
                </a:pathLst>
              </a:custGeom>
              <a:solidFill>
                <a:srgbClr val="000000">
                  <a:alpha val="0"/>
                </a:srgbClr>
              </a:solidFill>
            </p:spPr>
            <p:txBody>
              <a:bodyPr/>
              <a:lstStyle/>
              <a:p>
                <a:endParaRPr lang="en-US"/>
              </a:p>
            </p:txBody>
          </p:sp>
          <p:sp>
            <p:nvSpPr>
              <p:cNvPr id="29" name="TextBox 29"/>
              <p:cNvSpPr txBox="1"/>
              <p:nvPr/>
            </p:nvSpPr>
            <p:spPr>
              <a:xfrm>
                <a:off x="0" y="-123825"/>
                <a:ext cx="667649" cy="1266449"/>
              </a:xfrm>
              <a:prstGeom prst="rect">
                <a:avLst/>
              </a:prstGeom>
            </p:spPr>
            <p:txBody>
              <a:bodyPr lIns="0" tIns="0" rIns="0" bIns="0" rtlCol="0" anchor="t"/>
              <a:lstStyle/>
              <a:p>
                <a:pPr algn="l">
                  <a:lnSpc>
                    <a:spcPts val="5851"/>
                  </a:lnSpc>
                </a:pPr>
                <a:endParaRPr/>
              </a:p>
            </p:txBody>
          </p:sp>
        </p:grpSp>
        <p:grpSp>
          <p:nvGrpSpPr>
            <p:cNvPr id="30" name="Group 30"/>
            <p:cNvGrpSpPr/>
            <p:nvPr/>
          </p:nvGrpSpPr>
          <p:grpSpPr>
            <a:xfrm>
              <a:off x="0" y="0"/>
              <a:ext cx="16913068" cy="1825477"/>
              <a:chOff x="0" y="0"/>
              <a:chExt cx="22557692" cy="2434718"/>
            </a:xfrm>
          </p:grpSpPr>
          <p:sp>
            <p:nvSpPr>
              <p:cNvPr id="31" name="Freeform 31"/>
              <p:cNvSpPr/>
              <p:nvPr/>
            </p:nvSpPr>
            <p:spPr>
              <a:xfrm>
                <a:off x="0" y="0"/>
                <a:ext cx="22557693" cy="2434718"/>
              </a:xfrm>
              <a:custGeom>
                <a:avLst/>
                <a:gdLst/>
                <a:ahLst/>
                <a:cxnLst/>
                <a:rect l="l" t="t" r="r" b="b"/>
                <a:pathLst>
                  <a:path w="22557693" h="2434718">
                    <a:moveTo>
                      <a:pt x="22433232" y="2434718"/>
                    </a:moveTo>
                    <a:lnTo>
                      <a:pt x="124460" y="2434718"/>
                    </a:lnTo>
                    <a:cubicBezTo>
                      <a:pt x="55880" y="2434718"/>
                      <a:pt x="0" y="2378838"/>
                      <a:pt x="0" y="2310258"/>
                    </a:cubicBezTo>
                    <a:lnTo>
                      <a:pt x="0" y="124460"/>
                    </a:lnTo>
                    <a:cubicBezTo>
                      <a:pt x="0" y="55880"/>
                      <a:pt x="55880" y="0"/>
                      <a:pt x="124460" y="0"/>
                    </a:cubicBezTo>
                    <a:lnTo>
                      <a:pt x="22433232" y="0"/>
                    </a:lnTo>
                    <a:cubicBezTo>
                      <a:pt x="22501813" y="0"/>
                      <a:pt x="22557693" y="55880"/>
                      <a:pt x="22557693" y="124460"/>
                    </a:cubicBezTo>
                    <a:lnTo>
                      <a:pt x="22557693" y="2310258"/>
                    </a:lnTo>
                    <a:cubicBezTo>
                      <a:pt x="22557693" y="2378838"/>
                      <a:pt x="22501813" y="2434718"/>
                      <a:pt x="22433232" y="2434718"/>
                    </a:cubicBezTo>
                    <a:close/>
                  </a:path>
                </a:pathLst>
              </a:custGeom>
              <a:solidFill>
                <a:srgbClr val="EDFFEA"/>
              </a:solidFill>
            </p:spPr>
            <p:txBody>
              <a:bodyPr/>
              <a:lstStyle/>
              <a:p>
                <a:endParaRPr lang="en-US"/>
              </a:p>
            </p:txBody>
          </p:sp>
        </p:grpSp>
        <p:grpSp>
          <p:nvGrpSpPr>
            <p:cNvPr id="32" name="Group 32"/>
            <p:cNvGrpSpPr/>
            <p:nvPr/>
          </p:nvGrpSpPr>
          <p:grpSpPr>
            <a:xfrm>
              <a:off x="2223919" y="0"/>
              <a:ext cx="14420584" cy="2357696"/>
              <a:chOff x="0" y="0"/>
              <a:chExt cx="15046611" cy="2460048"/>
            </a:xfrm>
          </p:grpSpPr>
          <p:sp>
            <p:nvSpPr>
              <p:cNvPr id="33" name="Freeform 33"/>
              <p:cNvSpPr/>
              <p:nvPr/>
            </p:nvSpPr>
            <p:spPr>
              <a:xfrm>
                <a:off x="0" y="0"/>
                <a:ext cx="15046612" cy="2460048"/>
              </a:xfrm>
              <a:custGeom>
                <a:avLst/>
                <a:gdLst/>
                <a:ahLst/>
                <a:cxnLst/>
                <a:rect l="l" t="t" r="r" b="b"/>
                <a:pathLst>
                  <a:path w="15046612" h="2460048">
                    <a:moveTo>
                      <a:pt x="0" y="0"/>
                    </a:moveTo>
                    <a:lnTo>
                      <a:pt x="15046612" y="0"/>
                    </a:lnTo>
                    <a:lnTo>
                      <a:pt x="15046612" y="2460048"/>
                    </a:lnTo>
                    <a:lnTo>
                      <a:pt x="0" y="2460048"/>
                    </a:lnTo>
                    <a:close/>
                  </a:path>
                </a:pathLst>
              </a:custGeom>
              <a:solidFill>
                <a:srgbClr val="000000">
                  <a:alpha val="0"/>
                </a:srgbClr>
              </a:solidFill>
            </p:spPr>
            <p:txBody>
              <a:bodyPr/>
              <a:lstStyle/>
              <a:p>
                <a:endParaRPr lang="en-US"/>
              </a:p>
            </p:txBody>
          </p:sp>
          <p:sp>
            <p:nvSpPr>
              <p:cNvPr id="34" name="TextBox 34"/>
              <p:cNvSpPr txBox="1"/>
              <p:nvPr/>
            </p:nvSpPr>
            <p:spPr>
              <a:xfrm>
                <a:off x="0" y="-19050"/>
                <a:ext cx="15046611" cy="2479098"/>
              </a:xfrm>
              <a:prstGeom prst="rect">
                <a:avLst/>
              </a:prstGeom>
            </p:spPr>
            <p:txBody>
              <a:bodyPr lIns="0" tIns="0" rIns="0" bIns="0" rtlCol="0" anchor="t"/>
              <a:lstStyle/>
              <a:p>
                <a:pPr algn="l">
                  <a:lnSpc>
                    <a:spcPts val="4787"/>
                  </a:lnSpc>
                </a:pPr>
                <a:r>
                  <a:rPr lang="en-US" sz="3799" i="1">
                    <a:solidFill>
                      <a:srgbClr val="000000"/>
                    </a:solidFill>
                    <a:latin typeface="DM Sans Italics"/>
                    <a:ea typeface="DM Sans Italics"/>
                    <a:cs typeface="DM Sans Italics"/>
                    <a:sym typeface="DM Sans Italics"/>
                  </a:rPr>
                  <a:t>What do you think are the main benefits of the internet for children? </a:t>
                </a:r>
              </a:p>
            </p:txBody>
          </p:sp>
        </p:grpSp>
        <p:grpSp>
          <p:nvGrpSpPr>
            <p:cNvPr id="35" name="Group 35"/>
            <p:cNvGrpSpPr/>
            <p:nvPr/>
          </p:nvGrpSpPr>
          <p:grpSpPr>
            <a:xfrm>
              <a:off x="0" y="0"/>
              <a:ext cx="1882047" cy="1825477"/>
              <a:chOff x="0" y="0"/>
              <a:chExt cx="2510167" cy="2434718"/>
            </a:xfrm>
          </p:grpSpPr>
          <p:sp>
            <p:nvSpPr>
              <p:cNvPr id="36" name="Freeform 36"/>
              <p:cNvSpPr/>
              <p:nvPr/>
            </p:nvSpPr>
            <p:spPr>
              <a:xfrm>
                <a:off x="0" y="0"/>
                <a:ext cx="2510167" cy="2434718"/>
              </a:xfrm>
              <a:custGeom>
                <a:avLst/>
                <a:gdLst/>
                <a:ahLst/>
                <a:cxnLst/>
                <a:rect l="l" t="t" r="r" b="b"/>
                <a:pathLst>
                  <a:path w="2510167" h="2434718">
                    <a:moveTo>
                      <a:pt x="2385707" y="2434718"/>
                    </a:moveTo>
                    <a:lnTo>
                      <a:pt x="124460" y="2434718"/>
                    </a:lnTo>
                    <a:cubicBezTo>
                      <a:pt x="55880" y="2434718"/>
                      <a:pt x="0" y="2378838"/>
                      <a:pt x="0" y="2310258"/>
                    </a:cubicBezTo>
                    <a:lnTo>
                      <a:pt x="0" y="124460"/>
                    </a:lnTo>
                    <a:cubicBezTo>
                      <a:pt x="0" y="55880"/>
                      <a:pt x="55880" y="0"/>
                      <a:pt x="124460" y="0"/>
                    </a:cubicBezTo>
                    <a:lnTo>
                      <a:pt x="2385707" y="0"/>
                    </a:lnTo>
                    <a:cubicBezTo>
                      <a:pt x="2454287" y="0"/>
                      <a:pt x="2510167" y="55880"/>
                      <a:pt x="2510167" y="124460"/>
                    </a:cubicBezTo>
                    <a:lnTo>
                      <a:pt x="2510167" y="2310258"/>
                    </a:lnTo>
                    <a:cubicBezTo>
                      <a:pt x="2510167" y="2378838"/>
                      <a:pt x="2454287" y="2434718"/>
                      <a:pt x="2385707" y="2434718"/>
                    </a:cubicBezTo>
                    <a:close/>
                  </a:path>
                </a:pathLst>
              </a:custGeom>
              <a:solidFill>
                <a:srgbClr val="43C466"/>
              </a:solidFill>
            </p:spPr>
            <p:txBody>
              <a:bodyPr/>
              <a:lstStyle/>
              <a:p>
                <a:endParaRPr lang="en-US"/>
              </a:p>
            </p:txBody>
          </p:sp>
        </p:grpSp>
        <p:sp>
          <p:nvSpPr>
            <p:cNvPr id="37" name="Freeform 37"/>
            <p:cNvSpPr/>
            <p:nvPr/>
          </p:nvSpPr>
          <p:spPr>
            <a:xfrm>
              <a:off x="465933" y="159714"/>
              <a:ext cx="950181" cy="1506050"/>
            </a:xfrm>
            <a:custGeom>
              <a:avLst/>
              <a:gdLst/>
              <a:ahLst/>
              <a:cxnLst/>
              <a:rect l="l" t="t" r="r" b="b"/>
              <a:pathLst>
                <a:path w="950181" h="1506050">
                  <a:moveTo>
                    <a:pt x="0" y="0"/>
                  </a:moveTo>
                  <a:lnTo>
                    <a:pt x="950181" y="0"/>
                  </a:lnTo>
                  <a:lnTo>
                    <a:pt x="950181" y="1506050"/>
                  </a:lnTo>
                  <a:lnTo>
                    <a:pt x="0" y="15060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7113568" y="9499702"/>
            <a:ext cx="1097400" cy="787200"/>
            <a:chOff x="0" y="0"/>
            <a:chExt cx="1463200" cy="1049600"/>
          </a:xfrm>
        </p:grpSpPr>
        <p:sp>
          <p:nvSpPr>
            <p:cNvPr id="3" name="Freeform 3"/>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4" name="TextBox 4"/>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5</a:t>
              </a:r>
            </a:p>
          </p:txBody>
        </p:sp>
      </p:grpSp>
      <p:sp>
        <p:nvSpPr>
          <p:cNvPr id="5" name="Freeform 5"/>
          <p:cNvSpPr/>
          <p:nvPr/>
        </p:nvSpPr>
        <p:spPr>
          <a:xfrm>
            <a:off x="3747207" y="2748519"/>
            <a:ext cx="10793586" cy="6096434"/>
          </a:xfrm>
          <a:custGeom>
            <a:avLst/>
            <a:gdLst/>
            <a:ahLst/>
            <a:cxnLst/>
            <a:rect l="l" t="t" r="r" b="b"/>
            <a:pathLst>
              <a:path w="10793586" h="6096434">
                <a:moveTo>
                  <a:pt x="0" y="0"/>
                </a:moveTo>
                <a:lnTo>
                  <a:pt x="10793586" y="0"/>
                </a:lnTo>
                <a:lnTo>
                  <a:pt x="10793586" y="6096434"/>
                </a:lnTo>
                <a:lnTo>
                  <a:pt x="0" y="6096434"/>
                </a:lnTo>
                <a:lnTo>
                  <a:pt x="0" y="0"/>
                </a:lnTo>
                <a:close/>
              </a:path>
            </a:pathLst>
          </a:custGeom>
          <a:blipFill>
            <a:blip r:embed="rId3"/>
            <a:stretch>
              <a:fillRect l="-653" r="-653"/>
            </a:stretch>
          </a:blipFill>
        </p:spPr>
        <p:txBody>
          <a:bodyPr/>
          <a:lstStyle/>
          <a:p>
            <a:endParaRPr lang="en-US"/>
          </a:p>
        </p:txBody>
      </p:sp>
      <p:grpSp>
        <p:nvGrpSpPr>
          <p:cNvPr id="6" name="Group 6"/>
          <p:cNvGrpSpPr/>
          <p:nvPr/>
        </p:nvGrpSpPr>
        <p:grpSpPr>
          <a:xfrm>
            <a:off x="3747207" y="9240462"/>
            <a:ext cx="11287149" cy="1046440"/>
            <a:chOff x="0" y="0"/>
            <a:chExt cx="15049532" cy="1395253"/>
          </a:xfrm>
        </p:grpSpPr>
        <p:sp>
          <p:nvSpPr>
            <p:cNvPr id="7" name="Freeform 7"/>
            <p:cNvSpPr/>
            <p:nvPr/>
          </p:nvSpPr>
          <p:spPr>
            <a:xfrm>
              <a:off x="0" y="0"/>
              <a:ext cx="15049533" cy="1395253"/>
            </a:xfrm>
            <a:custGeom>
              <a:avLst/>
              <a:gdLst/>
              <a:ahLst/>
              <a:cxnLst/>
              <a:rect l="l" t="t" r="r" b="b"/>
              <a:pathLst>
                <a:path w="15049533" h="1395253">
                  <a:moveTo>
                    <a:pt x="0" y="0"/>
                  </a:moveTo>
                  <a:lnTo>
                    <a:pt x="15049533" y="0"/>
                  </a:lnTo>
                  <a:lnTo>
                    <a:pt x="15049533" y="1395253"/>
                  </a:lnTo>
                  <a:lnTo>
                    <a:pt x="0" y="1395253"/>
                  </a:lnTo>
                  <a:close/>
                </a:path>
              </a:pathLst>
            </a:custGeom>
            <a:solidFill>
              <a:srgbClr val="000000">
                <a:alpha val="0"/>
              </a:srgbClr>
            </a:solidFill>
          </p:spPr>
          <p:txBody>
            <a:bodyPr/>
            <a:lstStyle/>
            <a:p>
              <a:endParaRPr lang="en-US"/>
            </a:p>
          </p:txBody>
        </p:sp>
        <p:sp>
          <p:nvSpPr>
            <p:cNvPr id="8" name="TextBox 8"/>
            <p:cNvSpPr txBox="1"/>
            <p:nvPr/>
          </p:nvSpPr>
          <p:spPr>
            <a:xfrm>
              <a:off x="0" y="0"/>
              <a:ext cx="15049532" cy="1395253"/>
            </a:xfrm>
            <a:prstGeom prst="rect">
              <a:avLst/>
            </a:prstGeom>
          </p:spPr>
          <p:txBody>
            <a:bodyPr lIns="0" tIns="0" rIns="0" bIns="0" rtlCol="0" anchor="t"/>
            <a:lstStyle/>
            <a:p>
              <a:pPr algn="l">
                <a:lnSpc>
                  <a:spcPts val="3359"/>
                </a:lnSpc>
              </a:pPr>
              <a:r>
                <a:rPr lang="en-US" sz="2799" b="1" dirty="0">
                  <a:solidFill>
                    <a:srgbClr val="000000"/>
                  </a:solidFill>
                  <a:latin typeface="DM Sans Bold"/>
                  <a:ea typeface="DM Sans Bold"/>
                  <a:cs typeface="DM Sans Bold"/>
                  <a:sym typeface="DM Sans Bold"/>
                </a:rPr>
                <a:t>Click the Link to play video:  </a:t>
              </a:r>
              <a:r>
                <a:rPr lang="en-US" sz="2799" b="1" u="sng" dirty="0">
                  <a:solidFill>
                    <a:srgbClr val="1155CC"/>
                  </a:solidFill>
                  <a:latin typeface="DM Sans Bold"/>
                  <a:ea typeface="DM Sans Bold"/>
                  <a:cs typeface="DM Sans Bold"/>
                  <a:sym typeface="DM Sans Bold"/>
                  <a:hlinkClick r:id="rId4" tooltip="https://vimeo.com/191045340"/>
                </a:rPr>
                <a:t>https://vimeo.com/191045340</a:t>
              </a:r>
            </a:p>
            <a:p>
              <a:pPr algn="l">
                <a:lnSpc>
                  <a:spcPts val="3359"/>
                </a:lnSpc>
              </a:pPr>
              <a:endParaRPr lang="en-US" sz="2799" b="1" u="sng" dirty="0">
                <a:solidFill>
                  <a:srgbClr val="1155CC"/>
                </a:solidFill>
                <a:latin typeface="DM Sans Bold"/>
                <a:ea typeface="DM Sans Bold"/>
                <a:cs typeface="DM Sans Bold"/>
                <a:sym typeface="DM Sans Bold"/>
                <a:hlinkClick r:id="rId4" tooltip="https://vimeo.com/191045340"/>
              </a:endParaRPr>
            </a:p>
          </p:txBody>
        </p:sp>
      </p:grpSp>
      <p:grpSp>
        <p:nvGrpSpPr>
          <p:cNvPr id="9" name="Group 9"/>
          <p:cNvGrpSpPr/>
          <p:nvPr/>
        </p:nvGrpSpPr>
        <p:grpSpPr>
          <a:xfrm>
            <a:off x="15992808" y="424119"/>
            <a:ext cx="1669460" cy="703884"/>
            <a:chOff x="0" y="0"/>
            <a:chExt cx="2225947" cy="938512"/>
          </a:xfrm>
        </p:grpSpPr>
        <p:sp>
          <p:nvSpPr>
            <p:cNvPr id="10" name="Freeform 10"/>
            <p:cNvSpPr/>
            <p:nvPr/>
          </p:nvSpPr>
          <p:spPr>
            <a:xfrm>
              <a:off x="0" y="0"/>
              <a:ext cx="2225947" cy="938512"/>
            </a:xfrm>
            <a:custGeom>
              <a:avLst/>
              <a:gdLst/>
              <a:ahLst/>
              <a:cxnLst/>
              <a:rect l="l" t="t" r="r" b="b"/>
              <a:pathLst>
                <a:path w="2225947" h="938512">
                  <a:moveTo>
                    <a:pt x="0" y="0"/>
                  </a:moveTo>
                  <a:lnTo>
                    <a:pt x="2225947" y="0"/>
                  </a:lnTo>
                  <a:lnTo>
                    <a:pt x="2225947" y="938512"/>
                  </a:lnTo>
                  <a:lnTo>
                    <a:pt x="0" y="938512"/>
                  </a:lnTo>
                  <a:close/>
                </a:path>
              </a:pathLst>
            </a:custGeom>
            <a:solidFill>
              <a:srgbClr val="000000">
                <a:alpha val="0"/>
              </a:srgbClr>
            </a:solidFill>
          </p:spPr>
          <p:txBody>
            <a:bodyPr/>
            <a:lstStyle/>
            <a:p>
              <a:endParaRPr lang="en-US"/>
            </a:p>
          </p:txBody>
        </p:sp>
        <p:sp>
          <p:nvSpPr>
            <p:cNvPr id="11" name="TextBox 11"/>
            <p:cNvSpPr txBox="1"/>
            <p:nvPr/>
          </p:nvSpPr>
          <p:spPr>
            <a:xfrm>
              <a:off x="0" y="0"/>
              <a:ext cx="2225947"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VIDEO:</a:t>
              </a:r>
            </a:p>
          </p:txBody>
        </p:sp>
      </p:grpSp>
      <p:sp>
        <p:nvSpPr>
          <p:cNvPr id="12" name="TextBox 12"/>
          <p:cNvSpPr txBox="1"/>
          <p:nvPr/>
        </p:nvSpPr>
        <p:spPr>
          <a:xfrm>
            <a:off x="4182393" y="1134094"/>
            <a:ext cx="13479875" cy="1311918"/>
          </a:xfrm>
          <a:prstGeom prst="rect">
            <a:avLst/>
          </a:prstGeom>
        </p:spPr>
        <p:txBody>
          <a:bodyPr lIns="0" tIns="0" rIns="0" bIns="0" rtlCol="0" anchor="t">
            <a:spAutoFit/>
          </a:bodyPr>
          <a:lstStyle/>
          <a:p>
            <a:pPr algn="r">
              <a:lnSpc>
                <a:spcPts val="4895"/>
              </a:lnSpc>
            </a:pPr>
            <a:r>
              <a:rPr lang="en-US" sz="5500">
                <a:solidFill>
                  <a:srgbClr val="F89A00"/>
                </a:solidFill>
                <a:latin typeface="Bobby Jones"/>
                <a:ea typeface="Bobby Jones"/>
                <a:cs typeface="Bobby Jones"/>
                <a:sym typeface="Bobby Jones"/>
              </a:rPr>
              <a:t>TALKING TO YOUR CHILD ABOUT </a:t>
            </a:r>
          </a:p>
          <a:p>
            <a:pPr marL="0" lvl="0" indent="0" algn="r">
              <a:lnSpc>
                <a:spcPts val="4895"/>
              </a:lnSpc>
              <a:spcBef>
                <a:spcPct val="0"/>
              </a:spcBef>
            </a:pPr>
            <a:r>
              <a:rPr lang="en-US" sz="5500">
                <a:solidFill>
                  <a:srgbClr val="F89A00"/>
                </a:solidFill>
                <a:latin typeface="Bobby Jones"/>
                <a:ea typeface="Bobby Jones"/>
                <a:cs typeface="Bobby Jones"/>
                <a:sym typeface="Bobby Jones"/>
              </a:rPr>
              <a:t>WHAT THEY DO ONLINE</a:t>
            </a:r>
          </a:p>
        </p:txBody>
      </p:sp>
      <p:sp>
        <p:nvSpPr>
          <p:cNvPr id="13" name="Freeform 13"/>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426989">
            <a:off x="16129403" y="2610313"/>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7113568" y="9499702"/>
            <a:ext cx="1097400" cy="787200"/>
            <a:chOff x="0" y="0"/>
            <a:chExt cx="1463200" cy="1049600"/>
          </a:xfrm>
        </p:grpSpPr>
        <p:sp>
          <p:nvSpPr>
            <p:cNvPr id="3" name="Freeform 3"/>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4" name="TextBox 4"/>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6</a:t>
              </a:r>
            </a:p>
          </p:txBody>
        </p:sp>
      </p:grpSp>
      <p:grpSp>
        <p:nvGrpSpPr>
          <p:cNvPr id="5" name="Group 5"/>
          <p:cNvGrpSpPr/>
          <p:nvPr/>
        </p:nvGrpSpPr>
        <p:grpSpPr>
          <a:xfrm>
            <a:off x="7543132" y="2589506"/>
            <a:ext cx="11200053" cy="1476465"/>
            <a:chOff x="0" y="0"/>
            <a:chExt cx="8081811" cy="1065398"/>
          </a:xfrm>
        </p:grpSpPr>
        <p:sp>
          <p:nvSpPr>
            <p:cNvPr id="6" name="Freeform 6"/>
            <p:cNvSpPr/>
            <p:nvPr/>
          </p:nvSpPr>
          <p:spPr>
            <a:xfrm>
              <a:off x="0" y="0"/>
              <a:ext cx="8081811" cy="1065398"/>
            </a:xfrm>
            <a:custGeom>
              <a:avLst/>
              <a:gdLst/>
              <a:ahLst/>
              <a:cxnLst/>
              <a:rect l="l" t="t" r="r" b="b"/>
              <a:pathLst>
                <a:path w="8081811" h="1065398">
                  <a:moveTo>
                    <a:pt x="0" y="0"/>
                  </a:moveTo>
                  <a:lnTo>
                    <a:pt x="8081811" y="0"/>
                  </a:lnTo>
                  <a:lnTo>
                    <a:pt x="8081811" y="1065398"/>
                  </a:lnTo>
                  <a:lnTo>
                    <a:pt x="0" y="1065398"/>
                  </a:lnTo>
                  <a:close/>
                </a:path>
              </a:pathLst>
            </a:custGeom>
            <a:solidFill>
              <a:srgbClr val="000000">
                <a:alpha val="0"/>
              </a:srgbClr>
            </a:solidFill>
          </p:spPr>
          <p:txBody>
            <a:bodyPr/>
            <a:lstStyle/>
            <a:p>
              <a:endParaRPr lang="en-US"/>
            </a:p>
          </p:txBody>
        </p:sp>
        <p:sp>
          <p:nvSpPr>
            <p:cNvPr id="7" name="TextBox 7"/>
            <p:cNvSpPr txBox="1"/>
            <p:nvPr/>
          </p:nvSpPr>
          <p:spPr>
            <a:xfrm>
              <a:off x="0" y="0"/>
              <a:ext cx="8081811" cy="1065398"/>
            </a:xfrm>
            <a:prstGeom prst="rect">
              <a:avLst/>
            </a:prstGeom>
          </p:spPr>
          <p:txBody>
            <a:bodyPr lIns="0" tIns="0" rIns="0" bIns="0" rtlCol="0" anchor="t"/>
            <a:lstStyle/>
            <a:p>
              <a:pPr algn="l">
                <a:lnSpc>
                  <a:spcPts val="8039"/>
                </a:lnSpc>
              </a:pPr>
              <a:r>
                <a:rPr lang="en-US" sz="6699" b="1">
                  <a:solidFill>
                    <a:srgbClr val="000000"/>
                  </a:solidFill>
                  <a:latin typeface="DM Sans Bold"/>
                  <a:ea typeface="DM Sans Bold"/>
                  <a:cs typeface="DM Sans Bold"/>
                  <a:sym typeface="DM Sans Bold"/>
                </a:rPr>
                <a:t>How much is too much?</a:t>
              </a:r>
            </a:p>
          </p:txBody>
        </p:sp>
      </p:grpSp>
      <p:grpSp>
        <p:nvGrpSpPr>
          <p:cNvPr id="8" name="Group 8"/>
          <p:cNvGrpSpPr/>
          <p:nvPr/>
        </p:nvGrpSpPr>
        <p:grpSpPr>
          <a:xfrm>
            <a:off x="8888389" y="4660772"/>
            <a:ext cx="6689768" cy="3530667"/>
            <a:chOff x="0" y="0"/>
            <a:chExt cx="8919691" cy="4707557"/>
          </a:xfrm>
        </p:grpSpPr>
        <p:grpSp>
          <p:nvGrpSpPr>
            <p:cNvPr id="9" name="Group 9"/>
            <p:cNvGrpSpPr/>
            <p:nvPr/>
          </p:nvGrpSpPr>
          <p:grpSpPr>
            <a:xfrm>
              <a:off x="2357669" y="171102"/>
              <a:ext cx="6562022" cy="1538878"/>
              <a:chOff x="0" y="0"/>
              <a:chExt cx="2950992" cy="692045"/>
            </a:xfrm>
          </p:grpSpPr>
          <p:sp>
            <p:nvSpPr>
              <p:cNvPr id="10" name="Freeform 10"/>
              <p:cNvSpPr/>
              <p:nvPr/>
            </p:nvSpPr>
            <p:spPr>
              <a:xfrm>
                <a:off x="0" y="0"/>
                <a:ext cx="2950992" cy="692045"/>
              </a:xfrm>
              <a:custGeom>
                <a:avLst/>
                <a:gdLst/>
                <a:ahLst/>
                <a:cxnLst/>
                <a:rect l="l" t="t" r="r" b="b"/>
                <a:pathLst>
                  <a:path w="2950992" h="692045">
                    <a:moveTo>
                      <a:pt x="0" y="0"/>
                    </a:moveTo>
                    <a:lnTo>
                      <a:pt x="2950992" y="0"/>
                    </a:lnTo>
                    <a:lnTo>
                      <a:pt x="2950992" y="692045"/>
                    </a:lnTo>
                    <a:lnTo>
                      <a:pt x="0" y="692045"/>
                    </a:lnTo>
                    <a:close/>
                  </a:path>
                </a:pathLst>
              </a:custGeom>
              <a:solidFill>
                <a:srgbClr val="000000">
                  <a:alpha val="0"/>
                </a:srgbClr>
              </a:solidFill>
            </p:spPr>
            <p:txBody>
              <a:bodyPr/>
              <a:lstStyle/>
              <a:p>
                <a:endParaRPr lang="en-US"/>
              </a:p>
            </p:txBody>
          </p:sp>
          <p:sp>
            <p:nvSpPr>
              <p:cNvPr id="11" name="TextBox 11"/>
              <p:cNvSpPr txBox="1"/>
              <p:nvPr/>
            </p:nvSpPr>
            <p:spPr>
              <a:xfrm>
                <a:off x="0" y="-9525"/>
                <a:ext cx="2950992" cy="701570"/>
              </a:xfrm>
              <a:prstGeom prst="rect">
                <a:avLst/>
              </a:prstGeom>
            </p:spPr>
            <p:txBody>
              <a:bodyPr lIns="0" tIns="0" rIns="0" bIns="0" rtlCol="0" anchor="t"/>
              <a:lstStyle/>
              <a:p>
                <a:pPr algn="l">
                  <a:lnSpc>
                    <a:spcPts val="7199"/>
                  </a:lnSpc>
                </a:pPr>
                <a:r>
                  <a:rPr lang="en-US" sz="5999">
                    <a:solidFill>
                      <a:srgbClr val="333333"/>
                    </a:solidFill>
                    <a:latin typeface="Roboto"/>
                    <a:ea typeface="Roboto"/>
                    <a:cs typeface="Roboto"/>
                    <a:sym typeface="Roboto"/>
                  </a:rPr>
                  <a:t>Agree limits</a:t>
                </a:r>
              </a:p>
            </p:txBody>
          </p:sp>
        </p:grpSp>
        <p:sp>
          <p:nvSpPr>
            <p:cNvPr id="12" name="Freeform 12"/>
            <p:cNvSpPr/>
            <p:nvPr/>
          </p:nvSpPr>
          <p:spPr>
            <a:xfrm>
              <a:off x="0" y="0"/>
              <a:ext cx="1881082" cy="1881082"/>
            </a:xfrm>
            <a:custGeom>
              <a:avLst/>
              <a:gdLst/>
              <a:ahLst/>
              <a:cxnLst/>
              <a:rect l="l" t="t" r="r" b="b"/>
              <a:pathLst>
                <a:path w="1881082" h="1881082">
                  <a:moveTo>
                    <a:pt x="0" y="0"/>
                  </a:moveTo>
                  <a:lnTo>
                    <a:pt x="1881082" y="0"/>
                  </a:lnTo>
                  <a:lnTo>
                    <a:pt x="1881082" y="1881082"/>
                  </a:lnTo>
                  <a:lnTo>
                    <a:pt x="0" y="18810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245968" y="0"/>
              <a:ext cx="1598667" cy="1663113"/>
            </a:xfrm>
            <a:custGeom>
              <a:avLst/>
              <a:gdLst/>
              <a:ahLst/>
              <a:cxnLst/>
              <a:rect l="l" t="t" r="r" b="b"/>
              <a:pathLst>
                <a:path w="1598667" h="1663113">
                  <a:moveTo>
                    <a:pt x="0" y="0"/>
                  </a:moveTo>
                  <a:lnTo>
                    <a:pt x="1598668" y="0"/>
                  </a:lnTo>
                  <a:lnTo>
                    <a:pt x="1598668" y="1663113"/>
                  </a:lnTo>
                  <a:lnTo>
                    <a:pt x="0" y="16631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4" name="Group 14"/>
            <p:cNvGrpSpPr/>
            <p:nvPr/>
          </p:nvGrpSpPr>
          <p:grpSpPr>
            <a:xfrm>
              <a:off x="2357669" y="2997577"/>
              <a:ext cx="6562022" cy="1538878"/>
              <a:chOff x="0" y="0"/>
              <a:chExt cx="2950992" cy="692045"/>
            </a:xfrm>
          </p:grpSpPr>
          <p:sp>
            <p:nvSpPr>
              <p:cNvPr id="15" name="Freeform 15"/>
              <p:cNvSpPr/>
              <p:nvPr/>
            </p:nvSpPr>
            <p:spPr>
              <a:xfrm>
                <a:off x="0" y="0"/>
                <a:ext cx="2950992" cy="692045"/>
              </a:xfrm>
              <a:custGeom>
                <a:avLst/>
                <a:gdLst/>
                <a:ahLst/>
                <a:cxnLst/>
                <a:rect l="l" t="t" r="r" b="b"/>
                <a:pathLst>
                  <a:path w="2950992" h="692045">
                    <a:moveTo>
                      <a:pt x="0" y="0"/>
                    </a:moveTo>
                    <a:lnTo>
                      <a:pt x="2950992" y="0"/>
                    </a:lnTo>
                    <a:lnTo>
                      <a:pt x="2950992" y="692045"/>
                    </a:lnTo>
                    <a:lnTo>
                      <a:pt x="0" y="692045"/>
                    </a:lnTo>
                    <a:close/>
                  </a:path>
                </a:pathLst>
              </a:custGeom>
              <a:solidFill>
                <a:srgbClr val="000000">
                  <a:alpha val="0"/>
                </a:srgbClr>
              </a:solidFill>
            </p:spPr>
            <p:txBody>
              <a:bodyPr/>
              <a:lstStyle/>
              <a:p>
                <a:endParaRPr lang="en-US"/>
              </a:p>
            </p:txBody>
          </p:sp>
          <p:sp>
            <p:nvSpPr>
              <p:cNvPr id="16" name="TextBox 16"/>
              <p:cNvSpPr txBox="1"/>
              <p:nvPr/>
            </p:nvSpPr>
            <p:spPr>
              <a:xfrm>
                <a:off x="0" y="-9525"/>
                <a:ext cx="2950992" cy="701570"/>
              </a:xfrm>
              <a:prstGeom prst="rect">
                <a:avLst/>
              </a:prstGeom>
            </p:spPr>
            <p:txBody>
              <a:bodyPr lIns="0" tIns="0" rIns="0" bIns="0" rtlCol="0" anchor="t"/>
              <a:lstStyle/>
              <a:p>
                <a:pPr algn="l">
                  <a:lnSpc>
                    <a:spcPts val="7199"/>
                  </a:lnSpc>
                </a:pPr>
                <a:r>
                  <a:rPr lang="en-US" sz="5999">
                    <a:solidFill>
                      <a:srgbClr val="333333"/>
                    </a:solidFill>
                    <a:latin typeface="Roboto"/>
                    <a:ea typeface="Roboto"/>
                    <a:cs typeface="Roboto"/>
                    <a:sym typeface="Roboto"/>
                  </a:rPr>
                  <a:t>Walk the walk</a:t>
                </a:r>
              </a:p>
            </p:txBody>
          </p:sp>
        </p:grpSp>
        <p:sp>
          <p:nvSpPr>
            <p:cNvPr id="17" name="Freeform 17"/>
            <p:cNvSpPr/>
            <p:nvPr/>
          </p:nvSpPr>
          <p:spPr>
            <a:xfrm>
              <a:off x="0" y="2826475"/>
              <a:ext cx="1881082" cy="1881082"/>
            </a:xfrm>
            <a:custGeom>
              <a:avLst/>
              <a:gdLst/>
              <a:ahLst/>
              <a:cxnLst/>
              <a:rect l="l" t="t" r="r" b="b"/>
              <a:pathLst>
                <a:path w="1881082" h="1881082">
                  <a:moveTo>
                    <a:pt x="0" y="0"/>
                  </a:moveTo>
                  <a:lnTo>
                    <a:pt x="1881082" y="0"/>
                  </a:lnTo>
                  <a:lnTo>
                    <a:pt x="1881082" y="1881082"/>
                  </a:lnTo>
                  <a:lnTo>
                    <a:pt x="0" y="18810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a:off x="245968" y="2826475"/>
              <a:ext cx="1598667" cy="1663113"/>
            </a:xfrm>
            <a:custGeom>
              <a:avLst/>
              <a:gdLst/>
              <a:ahLst/>
              <a:cxnLst/>
              <a:rect l="l" t="t" r="r" b="b"/>
              <a:pathLst>
                <a:path w="1598667" h="1663113">
                  <a:moveTo>
                    <a:pt x="0" y="0"/>
                  </a:moveTo>
                  <a:lnTo>
                    <a:pt x="1598668" y="0"/>
                  </a:lnTo>
                  <a:lnTo>
                    <a:pt x="1598668" y="1663113"/>
                  </a:lnTo>
                  <a:lnTo>
                    <a:pt x="0" y="16631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19" name="TextBox 19"/>
          <p:cNvSpPr txBox="1"/>
          <p:nvPr/>
        </p:nvSpPr>
        <p:spPr>
          <a:xfrm>
            <a:off x="13494046" y="849062"/>
            <a:ext cx="4168222" cy="794900"/>
          </a:xfrm>
          <a:prstGeom prst="rect">
            <a:avLst/>
          </a:prstGeom>
        </p:spPr>
        <p:txBody>
          <a:bodyPr lIns="0" tIns="0" rIns="0" bIns="0" rtlCol="0" anchor="t">
            <a:spAutoFit/>
          </a:bodyPr>
          <a:lstStyle/>
          <a:p>
            <a:pPr marL="0" lvl="0" indent="0" algn="r">
              <a:lnSpc>
                <a:spcPts val="5696"/>
              </a:lnSpc>
              <a:spcBef>
                <a:spcPct val="0"/>
              </a:spcBef>
            </a:pPr>
            <a:r>
              <a:rPr lang="en-US" sz="6400">
                <a:solidFill>
                  <a:srgbClr val="FF66C4"/>
                </a:solidFill>
                <a:latin typeface="Bobby Jones"/>
                <a:ea typeface="Bobby Jones"/>
                <a:cs typeface="Bobby Jones"/>
                <a:sym typeface="Bobby Jones"/>
              </a:rPr>
              <a:t>SCREEN</a:t>
            </a:r>
            <a:r>
              <a:rPr lang="en-US" sz="6400">
                <a:solidFill>
                  <a:srgbClr val="F89A00"/>
                </a:solidFill>
                <a:latin typeface="Bobby Jones"/>
                <a:ea typeface="Bobby Jones"/>
                <a:cs typeface="Bobby Jones"/>
                <a:sym typeface="Bobby Jones"/>
              </a:rPr>
              <a:t> </a:t>
            </a:r>
            <a:r>
              <a:rPr lang="en-US" sz="6400">
                <a:solidFill>
                  <a:srgbClr val="00B0F0"/>
                </a:solidFill>
                <a:latin typeface="Bobby Jones"/>
                <a:ea typeface="Bobby Jones"/>
                <a:cs typeface="Bobby Jones"/>
                <a:sym typeface="Bobby Jones"/>
              </a:rPr>
              <a:t>TIME</a:t>
            </a:r>
          </a:p>
        </p:txBody>
      </p:sp>
      <p:sp>
        <p:nvSpPr>
          <p:cNvPr id="20" name="Freeform 20"/>
          <p:cNvSpPr/>
          <p:nvPr/>
        </p:nvSpPr>
        <p:spPr>
          <a:xfrm rot="-426989">
            <a:off x="16121503" y="1729249"/>
            <a:ext cx="1396269" cy="312257"/>
          </a:xfrm>
          <a:custGeom>
            <a:avLst/>
            <a:gdLst/>
            <a:ahLst/>
            <a:cxnLst/>
            <a:rect l="l" t="t" r="r" b="b"/>
            <a:pathLst>
              <a:path w="1396269" h="312257">
                <a:moveTo>
                  <a:pt x="0" y="0"/>
                </a:moveTo>
                <a:lnTo>
                  <a:pt x="1396270" y="0"/>
                </a:lnTo>
                <a:lnTo>
                  <a:pt x="1396270" y="312257"/>
                </a:lnTo>
                <a:lnTo>
                  <a:pt x="0" y="312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1" name="Group 21"/>
          <p:cNvGrpSpPr/>
          <p:nvPr/>
        </p:nvGrpSpPr>
        <p:grpSpPr>
          <a:xfrm>
            <a:off x="487041" y="2359388"/>
            <a:ext cx="7056092" cy="6898912"/>
            <a:chOff x="0" y="0"/>
            <a:chExt cx="6328410" cy="6187440"/>
          </a:xfrm>
        </p:grpSpPr>
        <p:sp>
          <p:nvSpPr>
            <p:cNvPr id="22" name="Freeform 22"/>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9"/>
              <a:stretch>
                <a:fillRect l="-21423" r="-21423"/>
              </a:stretch>
            </a:blipFill>
          </p:spPr>
          <p:txBody>
            <a:bodyPr/>
            <a:lstStyle/>
            <a:p>
              <a:endParaRPr lang="en-US"/>
            </a:p>
          </p:txBody>
        </p:sp>
      </p:grpSp>
      <p:sp>
        <p:nvSpPr>
          <p:cNvPr id="23" name="Freeform 23"/>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3747207" y="9240462"/>
            <a:ext cx="10610701" cy="1046440"/>
            <a:chOff x="0" y="0"/>
            <a:chExt cx="14147601" cy="1395253"/>
          </a:xfrm>
        </p:grpSpPr>
        <p:sp>
          <p:nvSpPr>
            <p:cNvPr id="3" name="Freeform 3"/>
            <p:cNvSpPr/>
            <p:nvPr/>
          </p:nvSpPr>
          <p:spPr>
            <a:xfrm>
              <a:off x="0" y="0"/>
              <a:ext cx="14147602" cy="1395253"/>
            </a:xfrm>
            <a:custGeom>
              <a:avLst/>
              <a:gdLst/>
              <a:ahLst/>
              <a:cxnLst/>
              <a:rect l="l" t="t" r="r" b="b"/>
              <a:pathLst>
                <a:path w="14147602" h="1395253">
                  <a:moveTo>
                    <a:pt x="0" y="0"/>
                  </a:moveTo>
                  <a:lnTo>
                    <a:pt x="14147602" y="0"/>
                  </a:lnTo>
                  <a:lnTo>
                    <a:pt x="14147602" y="1395253"/>
                  </a:lnTo>
                  <a:lnTo>
                    <a:pt x="0" y="1395253"/>
                  </a:lnTo>
                  <a:close/>
                </a:path>
              </a:pathLst>
            </a:custGeom>
            <a:solidFill>
              <a:srgbClr val="000000">
                <a:alpha val="0"/>
              </a:srgbClr>
            </a:solidFill>
          </p:spPr>
          <p:txBody>
            <a:bodyPr/>
            <a:lstStyle/>
            <a:p>
              <a:endParaRPr lang="en-US"/>
            </a:p>
          </p:txBody>
        </p:sp>
        <p:sp>
          <p:nvSpPr>
            <p:cNvPr id="4" name="TextBox 4"/>
            <p:cNvSpPr txBox="1"/>
            <p:nvPr/>
          </p:nvSpPr>
          <p:spPr>
            <a:xfrm>
              <a:off x="0" y="0"/>
              <a:ext cx="14147601" cy="1395253"/>
            </a:xfrm>
            <a:prstGeom prst="rect">
              <a:avLst/>
            </a:prstGeom>
          </p:spPr>
          <p:txBody>
            <a:bodyPr lIns="0" tIns="0" rIns="0" bIns="0" rtlCol="0" anchor="t"/>
            <a:lstStyle/>
            <a:p>
              <a:pPr algn="l">
                <a:lnSpc>
                  <a:spcPts val="3359"/>
                </a:lnSpc>
              </a:pPr>
              <a:r>
                <a:rPr lang="en-US" sz="2799" b="1">
                  <a:solidFill>
                    <a:srgbClr val="000000"/>
                  </a:solidFill>
                  <a:latin typeface="DM Sans Bold"/>
                  <a:ea typeface="DM Sans Bold"/>
                  <a:cs typeface="DM Sans Bold"/>
                  <a:sym typeface="DM Sans Bold"/>
                </a:rPr>
                <a:t>Click the Link to play video: </a:t>
              </a:r>
              <a:r>
                <a:rPr lang="en-US" sz="2799" b="1" u="sng">
                  <a:solidFill>
                    <a:srgbClr val="1155CC"/>
                  </a:solidFill>
                  <a:latin typeface="DM Sans Bold"/>
                  <a:ea typeface="DM Sans Bold"/>
                  <a:cs typeface="DM Sans Bold"/>
                  <a:sym typeface="DM Sans Bold"/>
                  <a:hlinkClick r:id="rId3" tooltip="https://vimeo.com/200805499"/>
                </a:rPr>
                <a:t>https://vimeo.com/200805499</a:t>
              </a:r>
            </a:p>
            <a:p>
              <a:pPr algn="l">
                <a:lnSpc>
                  <a:spcPts val="3359"/>
                </a:lnSpc>
              </a:pPr>
              <a:endParaRPr lang="en-US" sz="2799" b="1" u="sng">
                <a:solidFill>
                  <a:srgbClr val="1155CC"/>
                </a:solidFill>
                <a:latin typeface="DM Sans Bold"/>
                <a:ea typeface="DM Sans Bold"/>
                <a:cs typeface="DM Sans Bold"/>
                <a:sym typeface="DM Sans Bold"/>
                <a:hlinkClick r:id="rId3" tooltip="https://vimeo.com/200805499"/>
              </a:endParaRPr>
            </a:p>
          </p:txBody>
        </p:sp>
      </p:grpSp>
      <p:grpSp>
        <p:nvGrpSpPr>
          <p:cNvPr id="5" name="Group 5"/>
          <p:cNvGrpSpPr/>
          <p:nvPr/>
        </p:nvGrpSpPr>
        <p:grpSpPr>
          <a:xfrm>
            <a:off x="17113568" y="9499702"/>
            <a:ext cx="1097400" cy="787200"/>
            <a:chOff x="0" y="0"/>
            <a:chExt cx="1463200" cy="1049600"/>
          </a:xfrm>
        </p:grpSpPr>
        <p:sp>
          <p:nvSpPr>
            <p:cNvPr id="6" name="Freeform 6"/>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7" name="TextBox 7"/>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8</a:t>
              </a:r>
            </a:p>
          </p:txBody>
        </p:sp>
      </p:grpSp>
      <p:sp>
        <p:nvSpPr>
          <p:cNvPr id="8" name="Freeform 8"/>
          <p:cNvSpPr/>
          <p:nvPr/>
        </p:nvSpPr>
        <p:spPr>
          <a:xfrm>
            <a:off x="3747207" y="2810044"/>
            <a:ext cx="10610701" cy="6034909"/>
          </a:xfrm>
          <a:custGeom>
            <a:avLst/>
            <a:gdLst/>
            <a:ahLst/>
            <a:cxnLst/>
            <a:rect l="l" t="t" r="r" b="b"/>
            <a:pathLst>
              <a:path w="10610701" h="6034909">
                <a:moveTo>
                  <a:pt x="0" y="0"/>
                </a:moveTo>
                <a:lnTo>
                  <a:pt x="10610701" y="0"/>
                </a:lnTo>
                <a:lnTo>
                  <a:pt x="10610701" y="6034909"/>
                </a:lnTo>
                <a:lnTo>
                  <a:pt x="0" y="6034909"/>
                </a:lnTo>
                <a:lnTo>
                  <a:pt x="0" y="0"/>
                </a:lnTo>
                <a:close/>
              </a:path>
            </a:pathLst>
          </a:custGeom>
          <a:blipFill>
            <a:blip r:embed="rId4"/>
            <a:stretch>
              <a:fillRect l="-597" r="-597"/>
            </a:stretch>
          </a:blipFill>
        </p:spPr>
        <p:txBody>
          <a:bodyPr/>
          <a:lstStyle/>
          <a:p>
            <a:endParaRPr lang="en-US"/>
          </a:p>
        </p:txBody>
      </p:sp>
      <p:grpSp>
        <p:nvGrpSpPr>
          <p:cNvPr id="9" name="Group 9"/>
          <p:cNvGrpSpPr/>
          <p:nvPr/>
        </p:nvGrpSpPr>
        <p:grpSpPr>
          <a:xfrm>
            <a:off x="15992808" y="424119"/>
            <a:ext cx="1669460" cy="703884"/>
            <a:chOff x="0" y="0"/>
            <a:chExt cx="2225947" cy="938512"/>
          </a:xfrm>
        </p:grpSpPr>
        <p:sp>
          <p:nvSpPr>
            <p:cNvPr id="10" name="Freeform 10"/>
            <p:cNvSpPr/>
            <p:nvPr/>
          </p:nvSpPr>
          <p:spPr>
            <a:xfrm>
              <a:off x="0" y="0"/>
              <a:ext cx="2225947" cy="938512"/>
            </a:xfrm>
            <a:custGeom>
              <a:avLst/>
              <a:gdLst/>
              <a:ahLst/>
              <a:cxnLst/>
              <a:rect l="l" t="t" r="r" b="b"/>
              <a:pathLst>
                <a:path w="2225947" h="938512">
                  <a:moveTo>
                    <a:pt x="0" y="0"/>
                  </a:moveTo>
                  <a:lnTo>
                    <a:pt x="2225947" y="0"/>
                  </a:lnTo>
                  <a:lnTo>
                    <a:pt x="2225947" y="938512"/>
                  </a:lnTo>
                  <a:lnTo>
                    <a:pt x="0" y="938512"/>
                  </a:lnTo>
                  <a:close/>
                </a:path>
              </a:pathLst>
            </a:custGeom>
            <a:solidFill>
              <a:srgbClr val="000000">
                <a:alpha val="0"/>
              </a:srgbClr>
            </a:solidFill>
          </p:spPr>
          <p:txBody>
            <a:bodyPr/>
            <a:lstStyle/>
            <a:p>
              <a:endParaRPr lang="en-US"/>
            </a:p>
          </p:txBody>
        </p:sp>
        <p:sp>
          <p:nvSpPr>
            <p:cNvPr id="11" name="TextBox 11"/>
            <p:cNvSpPr txBox="1"/>
            <p:nvPr/>
          </p:nvSpPr>
          <p:spPr>
            <a:xfrm>
              <a:off x="0" y="0"/>
              <a:ext cx="2225947"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VIDEO:</a:t>
              </a:r>
            </a:p>
          </p:txBody>
        </p:sp>
      </p:grpSp>
      <p:sp>
        <p:nvSpPr>
          <p:cNvPr id="12" name="TextBox 12"/>
          <p:cNvSpPr txBox="1"/>
          <p:nvPr/>
        </p:nvSpPr>
        <p:spPr>
          <a:xfrm>
            <a:off x="4182393" y="1134094"/>
            <a:ext cx="13479875" cy="1311918"/>
          </a:xfrm>
          <a:prstGeom prst="rect">
            <a:avLst/>
          </a:prstGeom>
        </p:spPr>
        <p:txBody>
          <a:bodyPr lIns="0" tIns="0" rIns="0" bIns="0" rtlCol="0" anchor="t">
            <a:spAutoFit/>
          </a:bodyPr>
          <a:lstStyle/>
          <a:p>
            <a:pPr algn="r">
              <a:lnSpc>
                <a:spcPts val="4895"/>
              </a:lnSpc>
            </a:pPr>
            <a:r>
              <a:rPr lang="en-US" sz="5500">
                <a:solidFill>
                  <a:srgbClr val="F89A00"/>
                </a:solidFill>
                <a:latin typeface="Bobby Jones"/>
                <a:ea typeface="Bobby Jones"/>
                <a:cs typeface="Bobby Jones"/>
                <a:sym typeface="Bobby Jones"/>
              </a:rPr>
              <a:t>dealing with Conflict around</a:t>
            </a:r>
          </a:p>
          <a:p>
            <a:pPr marL="0" lvl="0" indent="0" algn="r">
              <a:lnSpc>
                <a:spcPts val="4895"/>
              </a:lnSpc>
              <a:spcBef>
                <a:spcPct val="0"/>
              </a:spcBef>
            </a:pPr>
            <a:r>
              <a:rPr lang="en-US" sz="5500">
                <a:solidFill>
                  <a:srgbClr val="F89A00"/>
                </a:solidFill>
                <a:latin typeface="Bobby Jones"/>
                <a:ea typeface="Bobby Jones"/>
                <a:cs typeface="Bobby Jones"/>
                <a:sym typeface="Bobby Jones"/>
              </a:rPr>
              <a:t> technology use at home</a:t>
            </a:r>
          </a:p>
        </p:txBody>
      </p:sp>
      <p:sp>
        <p:nvSpPr>
          <p:cNvPr id="13" name="Freeform 13"/>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426989">
            <a:off x="16129403" y="2610313"/>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7113568" y="9499702"/>
            <a:ext cx="1097400" cy="787200"/>
            <a:chOff x="0" y="0"/>
            <a:chExt cx="1463200" cy="1049600"/>
          </a:xfrm>
        </p:grpSpPr>
        <p:sp>
          <p:nvSpPr>
            <p:cNvPr id="3" name="Freeform 3"/>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4" name="TextBox 4"/>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8</a:t>
              </a:r>
            </a:p>
          </p:txBody>
        </p:sp>
      </p:grpSp>
      <p:grpSp>
        <p:nvGrpSpPr>
          <p:cNvPr id="5" name="Group 5"/>
          <p:cNvGrpSpPr/>
          <p:nvPr/>
        </p:nvGrpSpPr>
        <p:grpSpPr>
          <a:xfrm>
            <a:off x="14745176" y="510565"/>
            <a:ext cx="2917092" cy="703884"/>
            <a:chOff x="0" y="0"/>
            <a:chExt cx="3889457" cy="938512"/>
          </a:xfrm>
        </p:grpSpPr>
        <p:sp>
          <p:nvSpPr>
            <p:cNvPr id="6" name="Freeform 6"/>
            <p:cNvSpPr/>
            <p:nvPr/>
          </p:nvSpPr>
          <p:spPr>
            <a:xfrm>
              <a:off x="0" y="0"/>
              <a:ext cx="3889457" cy="938512"/>
            </a:xfrm>
            <a:custGeom>
              <a:avLst/>
              <a:gdLst/>
              <a:ahLst/>
              <a:cxnLst/>
              <a:rect l="l" t="t" r="r" b="b"/>
              <a:pathLst>
                <a:path w="3889457" h="938512">
                  <a:moveTo>
                    <a:pt x="0" y="0"/>
                  </a:moveTo>
                  <a:lnTo>
                    <a:pt x="3889457" y="0"/>
                  </a:lnTo>
                  <a:lnTo>
                    <a:pt x="3889457" y="938512"/>
                  </a:lnTo>
                  <a:lnTo>
                    <a:pt x="0" y="938512"/>
                  </a:lnTo>
                  <a:close/>
                </a:path>
              </a:pathLst>
            </a:custGeom>
            <a:solidFill>
              <a:srgbClr val="000000">
                <a:alpha val="0"/>
              </a:srgbClr>
            </a:solidFill>
          </p:spPr>
          <p:txBody>
            <a:bodyPr/>
            <a:lstStyle/>
            <a:p>
              <a:endParaRPr lang="en-US"/>
            </a:p>
          </p:txBody>
        </p:sp>
        <p:sp>
          <p:nvSpPr>
            <p:cNvPr id="7" name="TextBox 7"/>
            <p:cNvSpPr txBox="1"/>
            <p:nvPr/>
          </p:nvSpPr>
          <p:spPr>
            <a:xfrm>
              <a:off x="0" y="0"/>
              <a:ext cx="3889457"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RESOURCES:</a:t>
              </a:r>
            </a:p>
          </p:txBody>
        </p:sp>
      </p:grpSp>
      <p:sp>
        <p:nvSpPr>
          <p:cNvPr id="8" name="TextBox 8"/>
          <p:cNvSpPr txBox="1"/>
          <p:nvPr/>
        </p:nvSpPr>
        <p:spPr>
          <a:xfrm>
            <a:off x="4182393" y="1220539"/>
            <a:ext cx="13479875" cy="1311918"/>
          </a:xfrm>
          <a:prstGeom prst="rect">
            <a:avLst/>
          </a:prstGeom>
        </p:spPr>
        <p:txBody>
          <a:bodyPr lIns="0" tIns="0" rIns="0" bIns="0" rtlCol="0" anchor="t">
            <a:spAutoFit/>
          </a:bodyPr>
          <a:lstStyle/>
          <a:p>
            <a:pPr algn="r">
              <a:lnSpc>
                <a:spcPts val="4895"/>
              </a:lnSpc>
            </a:pPr>
            <a:r>
              <a:rPr lang="en-US" sz="5500">
                <a:solidFill>
                  <a:srgbClr val="F89A00"/>
                </a:solidFill>
                <a:latin typeface="Bobby Jones"/>
                <a:ea typeface="Bobby Jones"/>
                <a:cs typeface="Bobby Jones"/>
                <a:sym typeface="Bobby Jones"/>
              </a:rPr>
              <a:t>dealing with Conflict around</a:t>
            </a:r>
          </a:p>
          <a:p>
            <a:pPr marL="0" lvl="0" indent="0" algn="r">
              <a:lnSpc>
                <a:spcPts val="4895"/>
              </a:lnSpc>
              <a:spcBef>
                <a:spcPct val="0"/>
              </a:spcBef>
            </a:pPr>
            <a:r>
              <a:rPr lang="en-US" sz="5500">
                <a:solidFill>
                  <a:srgbClr val="F89A00"/>
                </a:solidFill>
                <a:latin typeface="Bobby Jones"/>
                <a:ea typeface="Bobby Jones"/>
                <a:cs typeface="Bobby Jones"/>
                <a:sym typeface="Bobby Jones"/>
              </a:rPr>
              <a:t> technology use at home</a:t>
            </a:r>
          </a:p>
        </p:txBody>
      </p:sp>
      <p:sp>
        <p:nvSpPr>
          <p:cNvPr id="9" name="Freeform 9"/>
          <p:cNvSpPr/>
          <p:nvPr/>
        </p:nvSpPr>
        <p:spPr>
          <a:xfrm rot="-2536614">
            <a:off x="-825467" y="1562395"/>
            <a:ext cx="3423084" cy="3519058"/>
          </a:xfrm>
          <a:custGeom>
            <a:avLst/>
            <a:gdLst/>
            <a:ahLst/>
            <a:cxnLst/>
            <a:rect l="l" t="t" r="r" b="b"/>
            <a:pathLst>
              <a:path w="3423084" h="3519058">
                <a:moveTo>
                  <a:pt x="0" y="0"/>
                </a:moveTo>
                <a:lnTo>
                  <a:pt x="3423084" y="0"/>
                </a:lnTo>
                <a:lnTo>
                  <a:pt x="3423084" y="3519058"/>
                </a:lnTo>
                <a:lnTo>
                  <a:pt x="0" y="35190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030">
            <a:off x="9655144" y="5611562"/>
            <a:ext cx="2314281" cy="3359728"/>
          </a:xfrm>
          <a:custGeom>
            <a:avLst/>
            <a:gdLst/>
            <a:ahLst/>
            <a:cxnLst/>
            <a:rect l="l" t="t" r="r" b="b"/>
            <a:pathLst>
              <a:path w="2314281" h="3359728">
                <a:moveTo>
                  <a:pt x="0" y="0"/>
                </a:moveTo>
                <a:lnTo>
                  <a:pt x="2314281" y="0"/>
                </a:lnTo>
                <a:lnTo>
                  <a:pt x="2314281" y="3359728"/>
                </a:lnTo>
                <a:lnTo>
                  <a:pt x="0" y="3359728"/>
                </a:lnTo>
                <a:lnTo>
                  <a:pt x="0" y="0"/>
                </a:lnTo>
                <a:close/>
              </a:path>
            </a:pathLst>
          </a:custGeom>
          <a:blipFill>
            <a:blip r:embed="rId5"/>
            <a:stretch>
              <a:fillRect r="-1958"/>
            </a:stretch>
          </a:blipFill>
        </p:spPr>
        <p:txBody>
          <a:bodyPr/>
          <a:lstStyle/>
          <a:p>
            <a:endParaRPr lang="en-US"/>
          </a:p>
        </p:txBody>
      </p:sp>
      <p:sp>
        <p:nvSpPr>
          <p:cNvPr id="11" name="Freeform 11"/>
          <p:cNvSpPr/>
          <p:nvPr/>
        </p:nvSpPr>
        <p:spPr>
          <a:xfrm rot="-157196">
            <a:off x="8716376" y="5584709"/>
            <a:ext cx="2362890" cy="3358423"/>
          </a:xfrm>
          <a:custGeom>
            <a:avLst/>
            <a:gdLst/>
            <a:ahLst/>
            <a:cxnLst/>
            <a:rect l="l" t="t" r="r" b="b"/>
            <a:pathLst>
              <a:path w="2362890" h="3358423">
                <a:moveTo>
                  <a:pt x="0" y="0"/>
                </a:moveTo>
                <a:lnTo>
                  <a:pt x="2362890" y="0"/>
                </a:lnTo>
                <a:lnTo>
                  <a:pt x="2362890" y="3358423"/>
                </a:lnTo>
                <a:lnTo>
                  <a:pt x="0" y="3358423"/>
                </a:lnTo>
                <a:lnTo>
                  <a:pt x="0" y="0"/>
                </a:lnTo>
                <a:close/>
              </a:path>
            </a:pathLst>
          </a:custGeom>
          <a:blipFill>
            <a:blip r:embed="rId6"/>
            <a:stretch>
              <a:fillRect/>
            </a:stretch>
          </a:blipFill>
        </p:spPr>
        <p:txBody>
          <a:bodyPr/>
          <a:lstStyle/>
          <a:p>
            <a:endParaRPr lang="en-US"/>
          </a:p>
        </p:txBody>
      </p:sp>
      <p:grpSp>
        <p:nvGrpSpPr>
          <p:cNvPr id="12" name="Group 12"/>
          <p:cNvGrpSpPr/>
          <p:nvPr/>
        </p:nvGrpSpPr>
        <p:grpSpPr>
          <a:xfrm>
            <a:off x="8686150" y="3911301"/>
            <a:ext cx="3328784" cy="1458087"/>
            <a:chOff x="0" y="0"/>
            <a:chExt cx="4438379" cy="1944116"/>
          </a:xfrm>
        </p:grpSpPr>
        <p:sp>
          <p:nvSpPr>
            <p:cNvPr id="13" name="Freeform 13"/>
            <p:cNvSpPr/>
            <p:nvPr/>
          </p:nvSpPr>
          <p:spPr>
            <a:xfrm>
              <a:off x="0" y="0"/>
              <a:ext cx="4438379" cy="1944116"/>
            </a:xfrm>
            <a:custGeom>
              <a:avLst/>
              <a:gdLst/>
              <a:ahLst/>
              <a:cxnLst/>
              <a:rect l="l" t="t" r="r" b="b"/>
              <a:pathLst>
                <a:path w="4438379" h="1944116">
                  <a:moveTo>
                    <a:pt x="0" y="0"/>
                  </a:moveTo>
                  <a:lnTo>
                    <a:pt x="4438379" y="0"/>
                  </a:lnTo>
                  <a:lnTo>
                    <a:pt x="4438379" y="1944116"/>
                  </a:lnTo>
                  <a:lnTo>
                    <a:pt x="0" y="1944116"/>
                  </a:lnTo>
                  <a:close/>
                </a:path>
              </a:pathLst>
            </a:custGeom>
            <a:solidFill>
              <a:srgbClr val="000000">
                <a:alpha val="0"/>
              </a:srgbClr>
            </a:solidFill>
          </p:spPr>
          <p:txBody>
            <a:bodyPr/>
            <a:lstStyle/>
            <a:p>
              <a:endParaRPr lang="en-US"/>
            </a:p>
          </p:txBody>
        </p:sp>
        <p:sp>
          <p:nvSpPr>
            <p:cNvPr id="14" name="TextBox 14"/>
            <p:cNvSpPr txBox="1"/>
            <p:nvPr/>
          </p:nvSpPr>
          <p:spPr>
            <a:xfrm>
              <a:off x="0" y="0"/>
              <a:ext cx="4438379" cy="1944116"/>
            </a:xfrm>
            <a:prstGeom prst="rect">
              <a:avLst/>
            </a:prstGeom>
          </p:spPr>
          <p:txBody>
            <a:bodyPr lIns="0" tIns="0" rIns="0" bIns="0" rtlCol="0" anchor="t"/>
            <a:lstStyle/>
            <a:p>
              <a:pPr algn="ctr">
                <a:lnSpc>
                  <a:spcPts val="3599"/>
                </a:lnSpc>
              </a:pPr>
              <a:r>
                <a:rPr lang="en-US" sz="2999" b="1">
                  <a:solidFill>
                    <a:srgbClr val="000000"/>
                  </a:solidFill>
                  <a:latin typeface="DM Sans Bold"/>
                  <a:ea typeface="DM Sans Bold"/>
                  <a:cs typeface="DM Sans Bold"/>
                  <a:sym typeface="DM Sans Bold"/>
                </a:rPr>
                <a:t>Webwise Family </a:t>
              </a:r>
            </a:p>
            <a:p>
              <a:pPr algn="ctr">
                <a:lnSpc>
                  <a:spcPts val="3599"/>
                </a:lnSpc>
              </a:pPr>
              <a:r>
                <a:rPr lang="en-US" sz="2999" b="1">
                  <a:solidFill>
                    <a:srgbClr val="000000"/>
                  </a:solidFill>
                  <a:latin typeface="DM Sans Bold"/>
                  <a:ea typeface="DM Sans Bold"/>
                  <a:cs typeface="DM Sans Bold"/>
                  <a:sym typeface="DM Sans Bold"/>
                </a:rPr>
                <a:t>Agreement Template</a:t>
              </a:r>
            </a:p>
          </p:txBody>
        </p:sp>
      </p:grpSp>
      <p:sp>
        <p:nvSpPr>
          <p:cNvPr id="15" name="Freeform 15"/>
          <p:cNvSpPr/>
          <p:nvPr/>
        </p:nvSpPr>
        <p:spPr>
          <a:xfrm>
            <a:off x="496951" y="5657215"/>
            <a:ext cx="6497648" cy="3338166"/>
          </a:xfrm>
          <a:custGeom>
            <a:avLst/>
            <a:gdLst/>
            <a:ahLst/>
            <a:cxnLst/>
            <a:rect l="l" t="t" r="r" b="b"/>
            <a:pathLst>
              <a:path w="6497648" h="3338166">
                <a:moveTo>
                  <a:pt x="0" y="0"/>
                </a:moveTo>
                <a:lnTo>
                  <a:pt x="6497648" y="0"/>
                </a:lnTo>
                <a:lnTo>
                  <a:pt x="6497648" y="3338166"/>
                </a:lnTo>
                <a:lnTo>
                  <a:pt x="0" y="3338166"/>
                </a:lnTo>
                <a:lnTo>
                  <a:pt x="0" y="0"/>
                </a:lnTo>
                <a:close/>
              </a:path>
            </a:pathLst>
          </a:custGeom>
          <a:blipFill>
            <a:blip r:embed="rId7"/>
            <a:stretch>
              <a:fillRect/>
            </a:stretch>
          </a:blipFill>
        </p:spPr>
        <p:txBody>
          <a:bodyPr/>
          <a:lstStyle/>
          <a:p>
            <a:endParaRPr lang="en-US"/>
          </a:p>
        </p:txBody>
      </p:sp>
      <p:grpSp>
        <p:nvGrpSpPr>
          <p:cNvPr id="16" name="Group 16"/>
          <p:cNvGrpSpPr/>
          <p:nvPr/>
        </p:nvGrpSpPr>
        <p:grpSpPr>
          <a:xfrm>
            <a:off x="886075" y="4317968"/>
            <a:ext cx="6341349" cy="644753"/>
            <a:chOff x="0" y="0"/>
            <a:chExt cx="8455132" cy="859671"/>
          </a:xfrm>
        </p:grpSpPr>
        <p:sp>
          <p:nvSpPr>
            <p:cNvPr id="17" name="Freeform 17"/>
            <p:cNvSpPr/>
            <p:nvPr/>
          </p:nvSpPr>
          <p:spPr>
            <a:xfrm>
              <a:off x="0" y="0"/>
              <a:ext cx="8455132" cy="859671"/>
            </a:xfrm>
            <a:custGeom>
              <a:avLst/>
              <a:gdLst/>
              <a:ahLst/>
              <a:cxnLst/>
              <a:rect l="l" t="t" r="r" b="b"/>
              <a:pathLst>
                <a:path w="8455132" h="859671">
                  <a:moveTo>
                    <a:pt x="0" y="0"/>
                  </a:moveTo>
                  <a:lnTo>
                    <a:pt x="8455132" y="0"/>
                  </a:lnTo>
                  <a:lnTo>
                    <a:pt x="8455132" y="859671"/>
                  </a:lnTo>
                  <a:lnTo>
                    <a:pt x="0" y="859671"/>
                  </a:lnTo>
                  <a:close/>
                </a:path>
              </a:pathLst>
            </a:custGeom>
            <a:solidFill>
              <a:srgbClr val="000000">
                <a:alpha val="0"/>
              </a:srgbClr>
            </a:solidFill>
          </p:spPr>
          <p:txBody>
            <a:bodyPr/>
            <a:lstStyle/>
            <a:p>
              <a:endParaRPr lang="en-US"/>
            </a:p>
          </p:txBody>
        </p:sp>
        <p:sp>
          <p:nvSpPr>
            <p:cNvPr id="18" name="TextBox 18"/>
            <p:cNvSpPr txBox="1"/>
            <p:nvPr/>
          </p:nvSpPr>
          <p:spPr>
            <a:xfrm>
              <a:off x="0" y="0"/>
              <a:ext cx="8455132" cy="859671"/>
            </a:xfrm>
            <a:prstGeom prst="rect">
              <a:avLst/>
            </a:prstGeom>
          </p:spPr>
          <p:txBody>
            <a:bodyPr lIns="0" tIns="0" rIns="0" bIns="0" rtlCol="0" anchor="t"/>
            <a:lstStyle/>
            <a:p>
              <a:pPr algn="l">
                <a:lnSpc>
                  <a:spcPts val="3599"/>
                </a:lnSpc>
              </a:pPr>
              <a:r>
                <a:rPr lang="en-US" sz="2999" b="1">
                  <a:solidFill>
                    <a:srgbClr val="000000"/>
                  </a:solidFill>
                  <a:latin typeface="DM Sans Bold"/>
                  <a:ea typeface="DM Sans Bold"/>
                  <a:cs typeface="DM Sans Bold"/>
                  <a:sym typeface="DM Sans Bold"/>
                </a:rPr>
                <a:t>Online Safety Topic Generator</a:t>
              </a:r>
            </a:p>
          </p:txBody>
        </p:sp>
      </p:grpSp>
      <p:grpSp>
        <p:nvGrpSpPr>
          <p:cNvPr id="19" name="Group 19"/>
          <p:cNvGrpSpPr/>
          <p:nvPr/>
        </p:nvGrpSpPr>
        <p:grpSpPr>
          <a:xfrm>
            <a:off x="13862784" y="4509351"/>
            <a:ext cx="3347422" cy="4492957"/>
            <a:chOff x="0" y="0"/>
            <a:chExt cx="4463229" cy="5990610"/>
          </a:xfrm>
        </p:grpSpPr>
        <p:sp>
          <p:nvSpPr>
            <p:cNvPr id="20" name="Freeform 20"/>
            <p:cNvSpPr/>
            <p:nvPr/>
          </p:nvSpPr>
          <p:spPr>
            <a:xfrm>
              <a:off x="662676" y="1539721"/>
              <a:ext cx="3137876" cy="4450889"/>
            </a:xfrm>
            <a:custGeom>
              <a:avLst/>
              <a:gdLst/>
              <a:ahLst/>
              <a:cxnLst/>
              <a:rect l="l" t="t" r="r" b="b"/>
              <a:pathLst>
                <a:path w="3137876" h="4450889">
                  <a:moveTo>
                    <a:pt x="0" y="0"/>
                  </a:moveTo>
                  <a:lnTo>
                    <a:pt x="3137877" y="0"/>
                  </a:lnTo>
                  <a:lnTo>
                    <a:pt x="3137877" y="4450889"/>
                  </a:lnTo>
                  <a:lnTo>
                    <a:pt x="0" y="4450889"/>
                  </a:lnTo>
                  <a:lnTo>
                    <a:pt x="0" y="0"/>
                  </a:lnTo>
                  <a:close/>
                </a:path>
              </a:pathLst>
            </a:custGeom>
            <a:blipFill>
              <a:blip r:embed="rId8"/>
              <a:stretch>
                <a:fillRect/>
              </a:stretch>
            </a:blipFill>
          </p:spPr>
          <p:txBody>
            <a:bodyPr/>
            <a:lstStyle/>
            <a:p>
              <a:endParaRPr lang="en-US"/>
            </a:p>
          </p:txBody>
        </p:sp>
        <p:grpSp>
          <p:nvGrpSpPr>
            <p:cNvPr id="21" name="Group 21"/>
            <p:cNvGrpSpPr/>
            <p:nvPr/>
          </p:nvGrpSpPr>
          <p:grpSpPr>
            <a:xfrm>
              <a:off x="0" y="0"/>
              <a:ext cx="4463229" cy="859671"/>
              <a:chOff x="0" y="0"/>
              <a:chExt cx="4463229" cy="859671"/>
            </a:xfrm>
          </p:grpSpPr>
          <p:sp>
            <p:nvSpPr>
              <p:cNvPr id="22" name="Freeform 22"/>
              <p:cNvSpPr/>
              <p:nvPr/>
            </p:nvSpPr>
            <p:spPr>
              <a:xfrm>
                <a:off x="0" y="0"/>
                <a:ext cx="4463230" cy="859671"/>
              </a:xfrm>
              <a:custGeom>
                <a:avLst/>
                <a:gdLst/>
                <a:ahLst/>
                <a:cxnLst/>
                <a:rect l="l" t="t" r="r" b="b"/>
                <a:pathLst>
                  <a:path w="4463230" h="859671">
                    <a:moveTo>
                      <a:pt x="0" y="0"/>
                    </a:moveTo>
                    <a:lnTo>
                      <a:pt x="4463230" y="0"/>
                    </a:lnTo>
                    <a:lnTo>
                      <a:pt x="4463230" y="859671"/>
                    </a:lnTo>
                    <a:lnTo>
                      <a:pt x="0" y="859671"/>
                    </a:lnTo>
                    <a:close/>
                  </a:path>
                </a:pathLst>
              </a:custGeom>
              <a:solidFill>
                <a:srgbClr val="000000">
                  <a:alpha val="0"/>
                </a:srgbClr>
              </a:solidFill>
            </p:spPr>
            <p:txBody>
              <a:bodyPr/>
              <a:lstStyle/>
              <a:p>
                <a:endParaRPr lang="en-US"/>
              </a:p>
            </p:txBody>
          </p:sp>
          <p:sp>
            <p:nvSpPr>
              <p:cNvPr id="23" name="TextBox 23"/>
              <p:cNvSpPr txBox="1"/>
              <p:nvPr/>
            </p:nvSpPr>
            <p:spPr>
              <a:xfrm>
                <a:off x="0" y="-9525"/>
                <a:ext cx="4463229" cy="869196"/>
              </a:xfrm>
              <a:prstGeom prst="rect">
                <a:avLst/>
              </a:prstGeom>
            </p:spPr>
            <p:txBody>
              <a:bodyPr lIns="0" tIns="0" rIns="0" bIns="0" rtlCol="0" anchor="t"/>
              <a:lstStyle/>
              <a:p>
                <a:pPr algn="ctr">
                  <a:lnSpc>
                    <a:spcPts val="3600"/>
                  </a:lnSpc>
                </a:pPr>
                <a:r>
                  <a:rPr lang="en-US" sz="3000" b="1">
                    <a:solidFill>
                      <a:srgbClr val="000000"/>
                    </a:solidFill>
                    <a:latin typeface="DM Sans Bold"/>
                    <a:ea typeface="DM Sans Bold"/>
                    <a:cs typeface="DM Sans Bold"/>
                    <a:sym typeface="DM Sans Bold"/>
                  </a:rPr>
                  <a:t>Talking Points</a:t>
                </a:r>
              </a:p>
            </p:txBody>
          </p:sp>
        </p:grpSp>
      </p:grpSp>
      <p:sp>
        <p:nvSpPr>
          <p:cNvPr id="24" name="Freeform 24"/>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9"/>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8810</Words>
  <Application>Microsoft Macintosh PowerPoint</Application>
  <PresentationFormat>Custom</PresentationFormat>
  <Paragraphs>609</Paragraphs>
  <Slides>32</Slides>
  <Notes>32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32</vt:i4>
      </vt:variant>
    </vt:vector>
  </HeadingPairs>
  <TitlesOfParts>
    <vt:vector size="47" baseType="lpstr">
      <vt:lpstr>Roboto</vt:lpstr>
      <vt:lpstr>Symbol</vt:lpstr>
      <vt:lpstr>Calibri Light</vt:lpstr>
      <vt:lpstr>Calibri</vt:lpstr>
      <vt:lpstr>DM Sans Italics</vt:lpstr>
      <vt:lpstr>DM Sans Bold</vt:lpstr>
      <vt:lpstr>DM Sans</vt:lpstr>
      <vt:lpstr>Bobby Jones</vt:lpstr>
      <vt:lpstr>DM Sans Bold Italics</vt:lpstr>
      <vt:lpstr>Arial Bold</vt:lpstr>
      <vt:lpstr>Times New Roman</vt:lpstr>
      <vt:lpstr>Arial</vt:lpstr>
      <vt:lpstr>Courier New</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Post-Primary Parents presentation</dc:title>
  <cp:lastModifiedBy>Catriona Mulcahy</cp:lastModifiedBy>
  <cp:revision>5</cp:revision>
  <dcterms:created xsi:type="dcterms:W3CDTF">2006-08-16T00:00:00Z</dcterms:created>
  <dcterms:modified xsi:type="dcterms:W3CDTF">2025-03-28T11:56:04Z</dcterms:modified>
  <dc:identifier>DAGhV-6LV4M</dc:identifier>
</cp:coreProperties>
</file>